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351" r:id="rId4"/>
    <p:sldId id="275" r:id="rId5"/>
    <p:sldId id="277" r:id="rId6"/>
    <p:sldId id="352" r:id="rId7"/>
    <p:sldId id="276" r:id="rId8"/>
    <p:sldId id="407" r:id="rId9"/>
    <p:sldId id="408" r:id="rId10"/>
    <p:sldId id="409" r:id="rId11"/>
    <p:sldId id="410" r:id="rId12"/>
    <p:sldId id="411" r:id="rId13"/>
    <p:sldId id="412" r:id="rId14"/>
    <p:sldId id="364" r:id="rId15"/>
    <p:sldId id="363" r:id="rId16"/>
    <p:sldId id="356" r:id="rId17"/>
    <p:sldId id="355" r:id="rId18"/>
    <p:sldId id="357" r:id="rId19"/>
    <p:sldId id="353" r:id="rId20"/>
    <p:sldId id="369" r:id="rId21"/>
    <p:sldId id="370" r:id="rId22"/>
    <p:sldId id="379" r:id="rId23"/>
    <p:sldId id="376" r:id="rId24"/>
    <p:sldId id="377" r:id="rId25"/>
    <p:sldId id="365" r:id="rId26"/>
    <p:sldId id="380" r:id="rId27"/>
    <p:sldId id="371" r:id="rId28"/>
    <p:sldId id="372" r:id="rId29"/>
    <p:sldId id="373" r:id="rId30"/>
    <p:sldId id="359" r:id="rId31"/>
    <p:sldId id="374" r:id="rId32"/>
    <p:sldId id="382" r:id="rId33"/>
    <p:sldId id="383" r:id="rId34"/>
    <p:sldId id="384" r:id="rId35"/>
    <p:sldId id="381" r:id="rId36"/>
    <p:sldId id="361" r:id="rId37"/>
    <p:sldId id="386" r:id="rId38"/>
    <p:sldId id="389" r:id="rId39"/>
    <p:sldId id="387" r:id="rId40"/>
    <p:sldId id="390" r:id="rId41"/>
    <p:sldId id="391" r:id="rId42"/>
    <p:sldId id="392" r:id="rId43"/>
    <p:sldId id="385" r:id="rId44"/>
    <p:sldId id="406" r:id="rId45"/>
    <p:sldId id="394" r:id="rId46"/>
    <p:sldId id="404" r:id="rId47"/>
    <p:sldId id="405" r:id="rId48"/>
    <p:sldId id="403" r:id="rId49"/>
    <p:sldId id="413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393" r:id="rId59"/>
    <p:sldId id="414" r:id="rId60"/>
    <p:sldId id="415" r:id="rId61"/>
    <p:sldId id="417" r:id="rId62"/>
    <p:sldId id="416" r:id="rId63"/>
    <p:sldId id="278" r:id="rId64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00CC57"/>
    <a:srgbClr val="B9FFD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9" autoAdjust="0"/>
    <p:restoredTop sz="92515" autoAdjust="0"/>
  </p:normalViewPr>
  <p:slideViewPr>
    <p:cSldViewPr snapToGrid="0">
      <p:cViewPr varScale="1">
        <p:scale>
          <a:sx n="67" d="100"/>
          <a:sy n="67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44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4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Modifications directement sur la page, principe de drag and drop pour modifier</a:t>
            </a:r>
          </a:p>
        </p:txBody>
      </p:sp>
    </p:spTree>
    <p:extLst>
      <p:ext uri="{BB962C8B-B14F-4D97-AF65-F5344CB8AC3E}">
        <p14:creationId xmlns:p14="http://schemas.microsoft.com/office/powerpoint/2010/main" val="415861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4" indent="-177724">
              <a:buFontTx/>
              <a:buChar char="-"/>
            </a:pPr>
            <a:r>
              <a:rPr lang="fr-FR" dirty="0"/>
              <a:t>On s’écoute</a:t>
            </a:r>
          </a:p>
          <a:p>
            <a:pPr marL="177724" indent="-177724">
              <a:buFontTx/>
              <a:buChar char="-"/>
            </a:pPr>
            <a:r>
              <a:rPr lang="fr-FR" dirty="0"/>
              <a:t>Pas de jugement</a:t>
            </a:r>
          </a:p>
          <a:p>
            <a:pPr marL="177724" indent="-177724">
              <a:buFontTx/>
              <a:buChar char="-"/>
            </a:pPr>
            <a:r>
              <a:rPr lang="fr-FR" dirty="0"/>
              <a:t>Respect, tolérance</a:t>
            </a:r>
          </a:p>
          <a:p>
            <a:pPr marL="177724" indent="-177724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2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69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29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207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1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740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423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effectLst/>
              </a:rPr>
              <a:t>Pour communiquer entre eux, les périphériques reliés à internet sont identifiés par une adresse internet unique, dite adresse IP (Internet Protocol).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Cette adresse se présente sous forme d’une suite de chiffres, par exemple : 192.134.4.20.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Le nom de domaine permet de traduire en un nom intelligible et facilement mémorisable une adresse IP, et ainsi accéder à un site web (afnic.fr) ou adresser un courrier électronique (support@afnic.fr).</a:t>
            </a:r>
          </a:p>
          <a:p>
            <a:r>
              <a:rPr lang="fr-FR" b="0" dirty="0">
                <a:effectLst/>
              </a:rPr>
              <a:t> </a:t>
            </a:r>
            <a:endParaRPr lang="fr-FR" dirty="0"/>
          </a:p>
          <a:p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effectLst/>
              </a:rPr>
              <a:t>Pour communiquer entre eux, les périphériques reliés à internet sont identifiés par une adresse internet unique, dite adresse IP (Internet Protocol).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Cette adresse se présente sous forme d’une suite de chiffres, par exemple : 192.134.4.20. 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Le nom de domaine permet de traduire en un nom intelligible et facilement mémorisable une adresse IP, et ainsi accéder à un site web (afnic.fr) ou adresser un courrier électronique (support@afnic.fr).</a:t>
            </a:r>
          </a:p>
          <a:p>
            <a:r>
              <a:rPr lang="fr-FR" b="0" dirty="0">
                <a:effectLst/>
              </a:rPr>
              <a:t> </a:t>
            </a:r>
            <a:endParaRPr lang="fr-FR" dirty="0"/>
          </a:p>
          <a:p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931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519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2631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962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055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754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429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3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Faisons connaissance</a:t>
            </a:r>
          </a:p>
          <a:p>
            <a:r>
              <a:rPr lang="fr-FR" dirty="0"/>
              <a:t>Présentation moi</a:t>
            </a:r>
          </a:p>
          <a:p>
            <a:r>
              <a:rPr lang="fr-FR" dirty="0"/>
              <a:t>Présentation usagers : 3 questions à chacun</a:t>
            </a:r>
          </a:p>
          <a:p>
            <a:r>
              <a:rPr lang="fr-FR" dirty="0"/>
              <a:t>Règles du groupe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06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073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419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605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668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989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510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883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91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Portofolio</a:t>
            </a:r>
            <a:r>
              <a:rPr lang="fr-FR" dirty="0"/>
              <a:t> : pour montrer ses </a:t>
            </a:r>
            <a:r>
              <a:rPr lang="fr-FR" dirty="0" err="1"/>
              <a:t>acquis.formations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30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130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090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144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499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2059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456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481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278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25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16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vous êtes vous inscrits aujourd’hui ? Quel est votre besoin ?</a:t>
            </a:r>
          </a:p>
        </p:txBody>
      </p:sp>
    </p:spTree>
    <p:extLst>
      <p:ext uri="{BB962C8B-B14F-4D97-AF65-F5344CB8AC3E}">
        <p14:creationId xmlns:p14="http://schemas.microsoft.com/office/powerpoint/2010/main" val="35791520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3586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264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208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357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600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319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1418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1121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4318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Faisons connaissance</a:t>
            </a:r>
          </a:p>
          <a:p>
            <a:r>
              <a:rPr lang="fr-FR" dirty="0"/>
              <a:t>Présentation moi</a:t>
            </a:r>
          </a:p>
          <a:p>
            <a:r>
              <a:rPr lang="fr-FR" dirty="0"/>
              <a:t>Présentation usagers : 3 questions à chacun</a:t>
            </a:r>
          </a:p>
          <a:p>
            <a:r>
              <a:rPr lang="fr-FR" dirty="0"/>
              <a:t>Règles du groupe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22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4" indent="-177724">
              <a:buFontTx/>
              <a:buChar char="-"/>
            </a:pPr>
            <a:r>
              <a:rPr lang="fr-FR" dirty="0"/>
              <a:t>On s’écoute</a:t>
            </a:r>
          </a:p>
          <a:p>
            <a:pPr marL="177724" indent="-177724">
              <a:buFontTx/>
              <a:buChar char="-"/>
            </a:pPr>
            <a:r>
              <a:rPr lang="fr-FR" dirty="0"/>
              <a:t>Pas de jugement</a:t>
            </a:r>
          </a:p>
          <a:p>
            <a:pPr marL="177724" indent="-177724">
              <a:buFontTx/>
              <a:buChar char="-"/>
            </a:pPr>
            <a:r>
              <a:rPr lang="fr-FR" dirty="0"/>
              <a:t>Respect, tolérance</a:t>
            </a:r>
          </a:p>
          <a:p>
            <a:pPr marL="177724" indent="-177724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447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44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49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13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299E-8E4E-4305-9939-7B7EFD553CC0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22AF-75C7-40B2-9A68-8A73997A9D2D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13B2-BAAA-4265-ABD7-8D737DEB277B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E65-EBD6-475F-BE63-A17E6C387261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6C68-2FED-42AD-88A5-5989BA2B2754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0625-99AB-4B02-9E55-CD1C38837534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D53-A03A-4EE1-A28E-C2B6CC0D33FD}" type="datetime1">
              <a:rPr lang="fr-FR" smtClean="0"/>
              <a:t>25/11/2022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6A6E-798B-4F28-BC1B-7982A6215EE9}" type="datetime1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0A72-64FA-411C-952E-B0EEFFA149AB}" type="datetime1">
              <a:rPr lang="fr-FR" smtClean="0"/>
              <a:t>25/11/2022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02D2-4696-422F-AF6D-4E16595CBFBF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703E-5F2C-40D7-9A85-E5CBCD551FBD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57F3-9DDE-43D5-B12E-2EDD53DB07FE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site&#224;moi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site&#224;moi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site&#224;moi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site&#224;moi.f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x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x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hyperlink" Target="https://unspla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freepik.com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2601119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« Création d’un site internet 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8" y="2198709"/>
            <a:ext cx="2957804" cy="78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115510-6685-90E1-33DA-535268289810}"/>
              </a:ext>
            </a:extLst>
          </p:cNvPr>
          <p:cNvSpPr/>
          <p:nvPr/>
        </p:nvSpPr>
        <p:spPr>
          <a:xfrm>
            <a:off x="1871433" y="4519662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WYSIWYG*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41F1EE-5FF9-AB8F-C4BD-B488651BF223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2020207" y="3701448"/>
            <a:ext cx="706533" cy="81821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A5CC1-973D-AF0B-A17B-DEDC00AD0C7A}"/>
              </a:ext>
            </a:extLst>
          </p:cNvPr>
          <p:cNvSpPr/>
          <p:nvPr/>
        </p:nvSpPr>
        <p:spPr>
          <a:xfrm>
            <a:off x="344713" y="2751691"/>
            <a:ext cx="335098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Principe du site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2751B-3505-46F1-98F9-8AFD270DA197}"/>
              </a:ext>
            </a:extLst>
          </p:cNvPr>
          <p:cNvSpPr/>
          <p:nvPr/>
        </p:nvSpPr>
        <p:spPr>
          <a:xfrm>
            <a:off x="4523535" y="4077619"/>
            <a:ext cx="2427772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*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See</a:t>
            </a:r>
            <a:r>
              <a:rPr lang="fr-FR" sz="2000" dirty="0">
                <a:solidFill>
                  <a:schemeClr val="tx1"/>
                </a:solidFill>
              </a:rPr>
              <a:t> Is 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Get</a:t>
            </a:r>
            <a:r>
              <a:rPr lang="fr-FR" sz="2000" dirty="0">
                <a:solidFill>
                  <a:schemeClr val="tx1"/>
                </a:solidFill>
              </a:rPr>
              <a:t>**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3EF457E-3BE5-9A1E-BAAE-3C466783176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582047" y="4427517"/>
            <a:ext cx="941488" cy="44204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4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8" y="2198709"/>
            <a:ext cx="2957804" cy="78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115510-6685-90E1-33DA-535268289810}"/>
              </a:ext>
            </a:extLst>
          </p:cNvPr>
          <p:cNvSpPr/>
          <p:nvPr/>
        </p:nvSpPr>
        <p:spPr>
          <a:xfrm>
            <a:off x="1871433" y="4519662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WYSIWYG*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41F1EE-5FF9-AB8F-C4BD-B488651BF223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2020207" y="3701448"/>
            <a:ext cx="706533" cy="81821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A5CC1-973D-AF0B-A17B-DEDC00AD0C7A}"/>
              </a:ext>
            </a:extLst>
          </p:cNvPr>
          <p:cNvSpPr/>
          <p:nvPr/>
        </p:nvSpPr>
        <p:spPr>
          <a:xfrm>
            <a:off x="344713" y="2751691"/>
            <a:ext cx="335098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Principe du site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2751B-3505-46F1-98F9-8AFD270DA197}"/>
              </a:ext>
            </a:extLst>
          </p:cNvPr>
          <p:cNvSpPr/>
          <p:nvPr/>
        </p:nvSpPr>
        <p:spPr>
          <a:xfrm>
            <a:off x="4523535" y="4077619"/>
            <a:ext cx="2427772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*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See</a:t>
            </a:r>
            <a:r>
              <a:rPr lang="fr-FR" sz="2000" dirty="0">
                <a:solidFill>
                  <a:schemeClr val="tx1"/>
                </a:solidFill>
              </a:rPr>
              <a:t> Is 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Get</a:t>
            </a:r>
            <a:r>
              <a:rPr lang="fr-FR" sz="2000" dirty="0">
                <a:solidFill>
                  <a:schemeClr val="tx1"/>
                </a:solidFill>
              </a:rPr>
              <a:t>**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3EF457E-3BE5-9A1E-BAAE-3C466783176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582047" y="4427517"/>
            <a:ext cx="941488" cy="44204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CA610-BDCF-E013-45FE-C4387B081EE5}"/>
              </a:ext>
            </a:extLst>
          </p:cNvPr>
          <p:cNvSpPr/>
          <p:nvPr/>
        </p:nvSpPr>
        <p:spPr>
          <a:xfrm>
            <a:off x="8153400" y="3727721"/>
            <a:ext cx="2427772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**Ce que vous voyez est le résultat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05230E-B3A3-0C71-C630-B11383A4C75C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6951307" y="4077619"/>
            <a:ext cx="1202093" cy="34989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8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8" y="2198709"/>
            <a:ext cx="2957804" cy="78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115510-6685-90E1-33DA-535268289810}"/>
              </a:ext>
            </a:extLst>
          </p:cNvPr>
          <p:cNvSpPr/>
          <p:nvPr/>
        </p:nvSpPr>
        <p:spPr>
          <a:xfrm>
            <a:off x="1871433" y="4519662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WYSIWYG*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41F1EE-5FF9-AB8F-C4BD-B488651BF223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2020207" y="3701448"/>
            <a:ext cx="706533" cy="81821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A5CC1-973D-AF0B-A17B-DEDC00AD0C7A}"/>
              </a:ext>
            </a:extLst>
          </p:cNvPr>
          <p:cNvSpPr/>
          <p:nvPr/>
        </p:nvSpPr>
        <p:spPr>
          <a:xfrm>
            <a:off x="344713" y="2751691"/>
            <a:ext cx="335098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Principe du site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2751B-3505-46F1-98F9-8AFD270DA197}"/>
              </a:ext>
            </a:extLst>
          </p:cNvPr>
          <p:cNvSpPr/>
          <p:nvPr/>
        </p:nvSpPr>
        <p:spPr>
          <a:xfrm>
            <a:off x="4523535" y="4077619"/>
            <a:ext cx="2427772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*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See</a:t>
            </a:r>
            <a:r>
              <a:rPr lang="fr-FR" sz="2000" dirty="0">
                <a:solidFill>
                  <a:schemeClr val="tx1"/>
                </a:solidFill>
              </a:rPr>
              <a:t> Is 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You </a:t>
            </a:r>
            <a:r>
              <a:rPr lang="fr-FR" sz="2000" dirty="0" err="1">
                <a:solidFill>
                  <a:schemeClr val="tx1"/>
                </a:solidFill>
              </a:rPr>
              <a:t>Get</a:t>
            </a:r>
            <a:r>
              <a:rPr lang="fr-FR" sz="2000" dirty="0">
                <a:solidFill>
                  <a:schemeClr val="tx1"/>
                </a:solidFill>
              </a:rPr>
              <a:t>**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3EF457E-3BE5-9A1E-BAAE-3C466783176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582047" y="4427517"/>
            <a:ext cx="941488" cy="44204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CA610-BDCF-E013-45FE-C4387B081EE5}"/>
              </a:ext>
            </a:extLst>
          </p:cNvPr>
          <p:cNvSpPr/>
          <p:nvPr/>
        </p:nvSpPr>
        <p:spPr>
          <a:xfrm>
            <a:off x="8153400" y="3727721"/>
            <a:ext cx="2427772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**Ce que vous voyez est le résultat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05230E-B3A3-0C71-C630-B11383A4C75C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6951307" y="4077619"/>
            <a:ext cx="1202093" cy="349898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495A5E0-7C74-0FAA-A376-F2B28C56426C}"/>
              </a:ext>
            </a:extLst>
          </p:cNvPr>
          <p:cNvCxnSpPr>
            <a:cxnSpLocks/>
            <a:stCxn id="21" idx="2"/>
            <a:endCxn id="47" idx="0"/>
          </p:cNvCxnSpPr>
          <p:nvPr/>
        </p:nvCxnSpPr>
        <p:spPr>
          <a:xfrm flipH="1">
            <a:off x="8718294" y="4427517"/>
            <a:ext cx="648992" cy="839436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310B14A-DEEB-5939-F702-ABA5861B3D6B}"/>
              </a:ext>
            </a:extLst>
          </p:cNvPr>
          <p:cNvSpPr/>
          <p:nvPr/>
        </p:nvSpPr>
        <p:spPr>
          <a:xfrm>
            <a:off x="6711695" y="5266953"/>
            <a:ext cx="401319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= Super facile d’accès !</a:t>
            </a:r>
          </a:p>
        </p:txBody>
      </p:sp>
    </p:spTree>
    <p:extLst>
      <p:ext uri="{BB962C8B-B14F-4D97-AF65-F5344CB8AC3E}">
        <p14:creationId xmlns:p14="http://schemas.microsoft.com/office/powerpoint/2010/main" val="375792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2491510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Posons le cadre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685660" y="3231198"/>
            <a:ext cx="6820678" cy="584775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ORGANIGRAMME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885-AAD8-4ECA-A4D0-EE0D8277B4A9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9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📚 Organigramme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3A27-95FD-4BA1-955C-251170A72F64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3A4739-9276-80CD-0BB1-7EF5A31652BE}"/>
              </a:ext>
            </a:extLst>
          </p:cNvPr>
          <p:cNvSpPr txBox="1"/>
          <p:nvPr/>
        </p:nvSpPr>
        <p:spPr>
          <a:xfrm>
            <a:off x="3048000" y="164330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hlinkClick r:id="rId3"/>
              </a:rPr>
              <a:t>https://www.monsiteàmoi.fr</a:t>
            </a:r>
            <a:r>
              <a:rPr lang="fr-FR" sz="3600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Ceci est une « URL »</a:t>
            </a:r>
          </a:p>
          <a:p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68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📚 Organigramme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3A27-95FD-4BA1-955C-251170A72F64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3A4739-9276-80CD-0BB1-7EF5A31652BE}"/>
              </a:ext>
            </a:extLst>
          </p:cNvPr>
          <p:cNvSpPr txBox="1"/>
          <p:nvPr/>
        </p:nvSpPr>
        <p:spPr>
          <a:xfrm>
            <a:off x="3048000" y="164330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hlinkClick r:id="rId3"/>
              </a:rPr>
              <a:t>https://www.monsiteàmoi.fr</a:t>
            </a:r>
            <a:r>
              <a:rPr lang="fr-FR" sz="3600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Ceci est une « URL »</a:t>
            </a:r>
          </a:p>
          <a:p>
            <a:pPr algn="ctr"/>
            <a:endParaRPr lang="fr-FR" dirty="0"/>
          </a:p>
          <a:p>
            <a:pPr algn="just"/>
            <a:r>
              <a:rPr lang="fr-FR" dirty="0"/>
              <a:t>👉 Cela mène à la page d’accueil de votre site internet.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10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📚 Organigramme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C4EE-CB51-469B-ADCB-7AB18B5A3B22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3A4739-9276-80CD-0BB1-7EF5A31652BE}"/>
              </a:ext>
            </a:extLst>
          </p:cNvPr>
          <p:cNvSpPr txBox="1"/>
          <p:nvPr/>
        </p:nvSpPr>
        <p:spPr>
          <a:xfrm>
            <a:off x="3048000" y="164330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hlinkClick r:id="rId3"/>
              </a:rPr>
              <a:t>https://www.monsiteàmoi.fr</a:t>
            </a:r>
            <a:r>
              <a:rPr lang="fr-FR" sz="3600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Ceci est une « URL »</a:t>
            </a:r>
          </a:p>
          <a:p>
            <a:pPr algn="ctr"/>
            <a:endParaRPr lang="fr-FR" dirty="0"/>
          </a:p>
          <a:p>
            <a:pPr algn="just"/>
            <a:r>
              <a:rPr lang="fr-FR" dirty="0"/>
              <a:t>👉 Cela mène à la page d’accueil de votre site internet.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🔄 À vous de déterminer les autres pages accessibles de la page d’accueil.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41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📚 Organigramme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01C-D31F-41A6-9D95-8C9F12A0844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F2C1DA-A932-4524-F5F1-D961DDAED6FF}"/>
              </a:ext>
            </a:extLst>
          </p:cNvPr>
          <p:cNvSpPr txBox="1"/>
          <p:nvPr/>
        </p:nvSpPr>
        <p:spPr>
          <a:xfrm>
            <a:off x="3048000" y="429136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✅C'est pourquoi vous avez tout intérêt à dresser un organigramme des différentes sections et pages de votre site et des liens qui les réunissent toutes.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3A4739-9276-80CD-0BB1-7EF5A31652BE}"/>
              </a:ext>
            </a:extLst>
          </p:cNvPr>
          <p:cNvSpPr txBox="1"/>
          <p:nvPr/>
        </p:nvSpPr>
        <p:spPr>
          <a:xfrm>
            <a:off x="3048000" y="164330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hlinkClick r:id="rId3"/>
              </a:rPr>
              <a:t>https://www.monsiteàmoi.fr</a:t>
            </a:r>
            <a:r>
              <a:rPr lang="fr-FR" sz="3600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Ceci est une « URL »</a:t>
            </a:r>
          </a:p>
          <a:p>
            <a:pPr algn="ctr"/>
            <a:endParaRPr lang="fr-FR" dirty="0"/>
          </a:p>
          <a:p>
            <a:pPr algn="just"/>
            <a:r>
              <a:rPr lang="fr-FR" dirty="0"/>
              <a:t>👉 Cela mène à la page d’accueil de votre site internet.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🔄 À vous de déterminer les autres pages accessibles de la page d’accueil.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57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4" y="-217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📚 Organigramme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87184" y="8439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0D3F-1681-4010-9DD0-EF2FE0ED509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296B9D9-5907-47D4-BE75-682F47A29DCB}"/>
              </a:ext>
            </a:extLst>
          </p:cNvPr>
          <p:cNvSpPr/>
          <p:nvPr/>
        </p:nvSpPr>
        <p:spPr>
          <a:xfrm>
            <a:off x="5062827" y="959187"/>
            <a:ext cx="1957487" cy="942835"/>
          </a:xfrm>
          <a:prstGeom prst="ellipse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6507FD-9EDE-8DF0-39D0-3C9B8534F737}"/>
              </a:ext>
            </a:extLst>
          </p:cNvPr>
          <p:cNvSpPr/>
          <p:nvPr/>
        </p:nvSpPr>
        <p:spPr>
          <a:xfrm>
            <a:off x="2209800" y="2455830"/>
            <a:ext cx="1679511" cy="811763"/>
          </a:xfrm>
          <a:prstGeom prst="ellipse">
            <a:avLst/>
          </a:prstGeom>
          <a:solidFill>
            <a:srgbClr val="00CC5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Société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439CA8E-D314-81FB-510D-3C6B34AE58C0}"/>
              </a:ext>
            </a:extLst>
          </p:cNvPr>
          <p:cNvSpPr/>
          <p:nvPr/>
        </p:nvSpPr>
        <p:spPr>
          <a:xfrm>
            <a:off x="5201815" y="2455830"/>
            <a:ext cx="1679511" cy="811763"/>
          </a:xfrm>
          <a:prstGeom prst="ellipse">
            <a:avLst/>
          </a:prstGeom>
          <a:solidFill>
            <a:srgbClr val="00CC5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2494E30-EF0E-6555-7706-EB90D4E981FB}"/>
              </a:ext>
            </a:extLst>
          </p:cNvPr>
          <p:cNvSpPr/>
          <p:nvPr/>
        </p:nvSpPr>
        <p:spPr>
          <a:xfrm>
            <a:off x="8193830" y="2427838"/>
            <a:ext cx="1679511" cy="811763"/>
          </a:xfrm>
          <a:prstGeom prst="ellipse">
            <a:avLst/>
          </a:prstGeom>
          <a:solidFill>
            <a:srgbClr val="00CC5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EFFDDED-1461-7147-E380-0ABDCEF7729B}"/>
              </a:ext>
            </a:extLst>
          </p:cNvPr>
          <p:cNvSpPr/>
          <p:nvPr/>
        </p:nvSpPr>
        <p:spPr>
          <a:xfrm>
            <a:off x="2663890" y="3658296"/>
            <a:ext cx="1771261" cy="482083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CC57"/>
                </a:solidFill>
              </a:rPr>
              <a:t>L’entreprise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D772D23-73E5-16A1-E7CA-797F26884919}"/>
              </a:ext>
            </a:extLst>
          </p:cNvPr>
          <p:cNvSpPr/>
          <p:nvPr/>
        </p:nvSpPr>
        <p:spPr>
          <a:xfrm>
            <a:off x="2663890" y="4276613"/>
            <a:ext cx="1771261" cy="482083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CC57"/>
                </a:solidFill>
              </a:rPr>
              <a:t>L’équipe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C5CA4FC-5F79-E744-FAFD-1EC08F7CE990}"/>
              </a:ext>
            </a:extLst>
          </p:cNvPr>
          <p:cNvSpPr/>
          <p:nvPr/>
        </p:nvSpPr>
        <p:spPr>
          <a:xfrm>
            <a:off x="5655905" y="3658295"/>
            <a:ext cx="1771261" cy="482083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CC57"/>
                </a:solidFill>
              </a:rPr>
              <a:t>Conseil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7167496-9EEF-FA6B-A9DA-86320DBA5DAA}"/>
              </a:ext>
            </a:extLst>
          </p:cNvPr>
          <p:cNvSpPr/>
          <p:nvPr/>
        </p:nvSpPr>
        <p:spPr>
          <a:xfrm>
            <a:off x="5655905" y="4286717"/>
            <a:ext cx="1771261" cy="482083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CC57"/>
                </a:solidFill>
              </a:rPr>
              <a:t>Formation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F2FA2D-BC2E-5C54-2421-B089E82D92D2}"/>
              </a:ext>
            </a:extLst>
          </p:cNvPr>
          <p:cNvSpPr/>
          <p:nvPr/>
        </p:nvSpPr>
        <p:spPr>
          <a:xfrm>
            <a:off x="5610029" y="4888283"/>
            <a:ext cx="1771261" cy="482083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CC57"/>
                </a:solidFill>
              </a:rPr>
              <a:t>Secrétariat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2531BEB-2994-9FEB-692F-F48C9F5FC542}"/>
              </a:ext>
            </a:extLst>
          </p:cNvPr>
          <p:cNvCxnSpPr>
            <a:cxnSpLocks/>
          </p:cNvCxnSpPr>
          <p:nvPr/>
        </p:nvCxnSpPr>
        <p:spPr>
          <a:xfrm>
            <a:off x="3049555" y="2166581"/>
            <a:ext cx="5984030" cy="0"/>
          </a:xfrm>
          <a:prstGeom prst="line">
            <a:avLst/>
          </a:prstGeom>
          <a:ln w="28575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35A009D-AAC5-6F03-3BCF-EE3B3EBB0BF8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6041571" y="1902022"/>
            <a:ext cx="0" cy="553808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4CC7451-9A8E-E0FF-C9D7-56AE47A2DF2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049556" y="2166581"/>
            <a:ext cx="0" cy="289249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6B4CBDC-A4B6-CE5C-CDC6-A23BA26BD16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033586" y="2166581"/>
            <a:ext cx="0" cy="261257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165331D-EDC7-C8CE-B5E4-06AE4649EAD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447774" y="3148713"/>
            <a:ext cx="0" cy="1980611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00EC208-6D74-B3D4-135E-3C11CEB77D1C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5447774" y="3899337"/>
            <a:ext cx="208131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ED0C647-F25F-C1CC-9460-793D18A3545C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5447774" y="4527758"/>
            <a:ext cx="208131" cy="1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3780646-BC23-AB7F-2002-CBC9B28E80D8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447774" y="5129324"/>
            <a:ext cx="162255" cy="1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48D0FA-5F42-0E38-B063-03DFBF0A401F}"/>
              </a:ext>
            </a:extLst>
          </p:cNvPr>
          <p:cNvCxnSpPr>
            <a:cxnSpLocks/>
          </p:cNvCxnSpPr>
          <p:nvPr/>
        </p:nvCxnSpPr>
        <p:spPr>
          <a:xfrm>
            <a:off x="2475324" y="3143113"/>
            <a:ext cx="0" cy="1379045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A2872ED-AE63-8663-E63F-509600F23C8E}"/>
              </a:ext>
            </a:extLst>
          </p:cNvPr>
          <p:cNvCxnSpPr>
            <a:cxnSpLocks/>
          </p:cNvCxnSpPr>
          <p:nvPr/>
        </p:nvCxnSpPr>
        <p:spPr>
          <a:xfrm>
            <a:off x="2475324" y="3893737"/>
            <a:ext cx="208131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F81365C-FBC7-9CB9-C8E4-4A76E69D38EB}"/>
              </a:ext>
            </a:extLst>
          </p:cNvPr>
          <p:cNvCxnSpPr>
            <a:cxnSpLocks/>
          </p:cNvCxnSpPr>
          <p:nvPr/>
        </p:nvCxnSpPr>
        <p:spPr>
          <a:xfrm>
            <a:off x="2475324" y="4522158"/>
            <a:ext cx="208131" cy="1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2F65B580-F1E0-ECEC-BC39-FD19E9E95A21}"/>
              </a:ext>
            </a:extLst>
          </p:cNvPr>
          <p:cNvSpPr/>
          <p:nvPr/>
        </p:nvSpPr>
        <p:spPr>
          <a:xfrm>
            <a:off x="10172702" y="3960678"/>
            <a:ext cx="1800224" cy="3651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28D2DD2-1F61-B52B-67CD-1985441E19CC}"/>
              </a:ext>
            </a:extLst>
          </p:cNvPr>
          <p:cNvSpPr/>
          <p:nvPr/>
        </p:nvSpPr>
        <p:spPr>
          <a:xfrm>
            <a:off x="9660299" y="5187702"/>
            <a:ext cx="833537" cy="293979"/>
          </a:xfrm>
          <a:prstGeom prst="ellipse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FC6BACC-1768-631E-3E5F-75F154B2BC0B}"/>
              </a:ext>
            </a:extLst>
          </p:cNvPr>
          <p:cNvSpPr/>
          <p:nvPr/>
        </p:nvSpPr>
        <p:spPr>
          <a:xfrm>
            <a:off x="9660299" y="5631498"/>
            <a:ext cx="833538" cy="293979"/>
          </a:xfrm>
          <a:prstGeom prst="ellipse">
            <a:avLst/>
          </a:prstGeom>
          <a:solidFill>
            <a:srgbClr val="00CC5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EC698A6-B8BF-F8D6-EFCD-C68D80BF7833}"/>
              </a:ext>
            </a:extLst>
          </p:cNvPr>
          <p:cNvSpPr/>
          <p:nvPr/>
        </p:nvSpPr>
        <p:spPr>
          <a:xfrm>
            <a:off x="9660299" y="6047127"/>
            <a:ext cx="833537" cy="293979"/>
          </a:xfrm>
          <a:prstGeom prst="ellipse">
            <a:avLst/>
          </a:prstGeom>
          <a:solidFill>
            <a:srgbClr val="B9FFD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rgbClr val="00CC57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33AF9A0-A47F-728F-F981-2EFA9F79AF67}"/>
              </a:ext>
            </a:extLst>
          </p:cNvPr>
          <p:cNvSpPr/>
          <p:nvPr/>
        </p:nvSpPr>
        <p:spPr>
          <a:xfrm>
            <a:off x="10381869" y="5146760"/>
            <a:ext cx="1581150" cy="3651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Page d’accueil du site internet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7142CB3-B931-F483-EC13-104D04AD8E1E}"/>
              </a:ext>
            </a:extLst>
          </p:cNvPr>
          <p:cNvSpPr txBox="1"/>
          <p:nvPr/>
        </p:nvSpPr>
        <p:spPr>
          <a:xfrm>
            <a:off x="10423854" y="5544021"/>
            <a:ext cx="15490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Rubriques principales (barre des menus)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4BCE5B5-AF9A-FFFA-4DD0-CD8FD156BA16}"/>
              </a:ext>
            </a:extLst>
          </p:cNvPr>
          <p:cNvSpPr txBox="1"/>
          <p:nvPr/>
        </p:nvSpPr>
        <p:spPr>
          <a:xfrm>
            <a:off x="10423854" y="5950425"/>
            <a:ext cx="15490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Sous-rubriques 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(Sous-menus)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801F06-16B8-DD94-F7B6-DE1923F7B813}"/>
              </a:ext>
            </a:extLst>
          </p:cNvPr>
          <p:cNvSpPr/>
          <p:nvPr/>
        </p:nvSpPr>
        <p:spPr>
          <a:xfrm>
            <a:off x="9535886" y="5070421"/>
            <a:ext cx="2427133" cy="1362752"/>
          </a:xfrm>
          <a:prstGeom prst="rect">
            <a:avLst/>
          </a:prstGeom>
          <a:noFill/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6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4599020" y="3085325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2716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694277" y="170062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Création d’un site internet, les prémices</a:t>
            </a:r>
          </a:p>
          <a:p>
            <a:r>
              <a:rPr lang="fr-FR" sz="2800" dirty="0"/>
              <a:t>2/ Développons vos idées</a:t>
            </a:r>
          </a:p>
          <a:p>
            <a:r>
              <a:rPr lang="fr-FR" sz="2800" dirty="0"/>
              <a:t>3/ Création de contenu | </a:t>
            </a:r>
            <a:r>
              <a:rPr lang="fr-FR" sz="2800" dirty="0" err="1"/>
              <a:t>Canva</a:t>
            </a:r>
            <a:endParaRPr lang="fr-FR" sz="2800" dirty="0"/>
          </a:p>
          <a:p>
            <a:r>
              <a:rPr lang="fr-FR" sz="2800" dirty="0"/>
              <a:t>4/ Finalisons le site </a:t>
            </a:r>
          </a:p>
          <a:p>
            <a:r>
              <a:rPr lang="fr-FR" sz="2800" dirty="0"/>
              <a:t>5/ Un peu de communication – Newsletter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188-B1B7-47EB-AF71-EF4C3853D147}" type="datetime1">
              <a:rPr lang="fr-FR" smtClean="0"/>
              <a:t>25/11/2022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1128680" y="2558416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74473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71C076-F21E-A524-F80B-A16AD71E1544}"/>
              </a:ext>
            </a:extLst>
          </p:cNvPr>
          <p:cNvSpPr txBox="1"/>
          <p:nvPr/>
        </p:nvSpPr>
        <p:spPr>
          <a:xfrm>
            <a:off x="1838131" y="2443628"/>
            <a:ext cx="101050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l’adresse du site internet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85320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74473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71C076-F21E-A524-F80B-A16AD71E1544}"/>
              </a:ext>
            </a:extLst>
          </p:cNvPr>
          <p:cNvSpPr txBox="1"/>
          <p:nvPr/>
        </p:nvSpPr>
        <p:spPr>
          <a:xfrm>
            <a:off x="1810139" y="2443628"/>
            <a:ext cx="1010505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l’adresse du site internet.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c’est l’équivalent de votre adresse postale sur internet : vos clients et vos contacts vont trouver votre site sur le web grâce lui. 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28426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74473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71C076-F21E-A524-F80B-A16AD71E1544}"/>
              </a:ext>
            </a:extLst>
          </p:cNvPr>
          <p:cNvSpPr txBox="1"/>
          <p:nvPr/>
        </p:nvSpPr>
        <p:spPr>
          <a:xfrm>
            <a:off x="1810139" y="2443628"/>
            <a:ext cx="1010505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l’adresse du site internet.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c’est l’équivalent de votre adresse postale sur internet : vos clients et vos contacts vont trouver votre site sur le web grâce lui. </a:t>
            </a:r>
          </a:p>
          <a:p>
            <a:pPr algn="just"/>
            <a:endParaRPr lang="fr-FR" sz="25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F5259E5-804E-C7F6-D5C5-0F167C2C8E2F}"/>
              </a:ext>
            </a:extLst>
          </p:cNvPr>
          <p:cNvGrpSpPr/>
          <p:nvPr/>
        </p:nvGrpSpPr>
        <p:grpSpPr>
          <a:xfrm>
            <a:off x="2959567" y="4196841"/>
            <a:ext cx="6272866" cy="2031325"/>
            <a:chOff x="3248725" y="3851888"/>
            <a:chExt cx="6272866" cy="203132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CABCB88-AA3D-809B-CC8F-E45B5CCBB5D3}"/>
                </a:ext>
              </a:extLst>
            </p:cNvPr>
            <p:cNvSpPr txBox="1"/>
            <p:nvPr/>
          </p:nvSpPr>
          <p:spPr>
            <a:xfrm>
              <a:off x="3248725" y="3891814"/>
              <a:ext cx="6272866" cy="1911237"/>
            </a:xfrm>
            <a:prstGeom prst="rect">
              <a:avLst/>
            </a:prstGeom>
            <a:noFill/>
            <a:ln w="38100">
              <a:solidFill>
                <a:srgbClr val="008037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491A374-7641-CE95-BEFC-0B3643E958EC}"/>
                </a:ext>
              </a:extLst>
            </p:cNvPr>
            <p:cNvSpPr txBox="1"/>
            <p:nvPr/>
          </p:nvSpPr>
          <p:spPr>
            <a:xfrm>
              <a:off x="3605088" y="4150447"/>
              <a:ext cx="24862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💡 Dans la </a:t>
              </a:r>
              <a:r>
                <a:rPr lang="fr-FR" b="1" dirty="0"/>
                <a:t>vraie vie </a:t>
              </a:r>
              <a:r>
                <a:rPr lang="fr-FR" dirty="0"/>
                <a:t>:</a:t>
              </a:r>
            </a:p>
            <a:p>
              <a:endParaRPr lang="fr-FR" dirty="0"/>
            </a:p>
            <a:p>
              <a:r>
                <a:rPr lang="fr-FR" dirty="0"/>
                <a:t>🏠 Adresse = </a:t>
              </a:r>
            </a:p>
            <a:p>
              <a:r>
                <a:rPr lang="fr-FR" dirty="0"/>
                <a:t>rue, code postale…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60B737D-CDC9-6F87-D4F2-CCAD97CB09ED}"/>
                </a:ext>
              </a:extLst>
            </p:cNvPr>
            <p:cNvSpPr txBox="1"/>
            <p:nvPr/>
          </p:nvSpPr>
          <p:spPr>
            <a:xfrm>
              <a:off x="6189928" y="3851888"/>
              <a:ext cx="3233082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💡 </a:t>
              </a:r>
              <a:r>
                <a:rPr lang="fr-FR" b="1" dirty="0"/>
                <a:t>Sur internet </a:t>
              </a:r>
              <a:r>
                <a:rPr lang="fr-FR" dirty="0"/>
                <a:t>:</a:t>
              </a:r>
            </a:p>
            <a:p>
              <a:endParaRPr lang="fr-FR" dirty="0"/>
            </a:p>
            <a:p>
              <a:r>
                <a:rPr lang="fr-FR" dirty="0"/>
                <a:t>Chaque page web a aussi une adresse appelée URL</a:t>
              </a:r>
            </a:p>
            <a:p>
              <a:endParaRPr lang="fr-FR" dirty="0"/>
            </a:p>
            <a:p>
              <a:r>
                <a:rPr lang="fr-FR" dirty="0"/>
                <a:t>On trouve dans l’URL le nom du site internet sur lequel on est.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38B0F67-F164-A16B-30C9-0F4B70FBB883}"/>
                </a:ext>
              </a:extLst>
            </p:cNvPr>
            <p:cNvCxnSpPr/>
            <p:nvPr/>
          </p:nvCxnSpPr>
          <p:spPr>
            <a:xfrm>
              <a:off x="6091348" y="3997035"/>
              <a:ext cx="0" cy="1654577"/>
            </a:xfrm>
            <a:prstGeom prst="line">
              <a:avLst/>
            </a:prstGeom>
            <a:ln w="28575">
              <a:solidFill>
                <a:srgbClr val="00803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9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74473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71C076-F21E-A524-F80B-A16AD71E1544}"/>
              </a:ext>
            </a:extLst>
          </p:cNvPr>
          <p:cNvSpPr txBox="1"/>
          <p:nvPr/>
        </p:nvSpPr>
        <p:spPr>
          <a:xfrm>
            <a:off x="1810139" y="2443628"/>
            <a:ext cx="1010505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l’adresse du site internet.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c’est l’équivalent de votre adresse postale sur internet : vos clients et vos contacts vont trouver votre site sur le web grâce lui. 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Il est unique dans son « espace de nommage » (comme le </a:t>
            </a:r>
            <a:r>
              <a:rPr lang="fr-FR" sz="2500" b="1" dirty="0">
                <a:solidFill>
                  <a:srgbClr val="008037"/>
                </a:solidFill>
              </a:rPr>
              <a:t>.</a:t>
            </a:r>
            <a:r>
              <a:rPr lang="fr-FR" sz="2500" b="1" dirty="0" err="1">
                <a:solidFill>
                  <a:srgbClr val="008037"/>
                </a:solidFill>
              </a:rPr>
              <a:t>fr</a:t>
            </a:r>
            <a:r>
              <a:rPr lang="fr-FR" sz="2500" dirty="0"/>
              <a:t>)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54219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ED4-9A34-4722-A40A-570A95F8F2D6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74473"/>
            <a:ext cx="2993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❓ C’est quoi ?</a:t>
            </a:r>
          </a:p>
          <a:p>
            <a:pPr algn="just"/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71C076-F21E-A524-F80B-A16AD71E1544}"/>
              </a:ext>
            </a:extLst>
          </p:cNvPr>
          <p:cNvSpPr txBox="1"/>
          <p:nvPr/>
        </p:nvSpPr>
        <p:spPr>
          <a:xfrm>
            <a:off x="1810139" y="2443628"/>
            <a:ext cx="1010505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l’adresse du site internet.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c’est l’équivalent de votre adresse postale sur internet : vos clients et vos contacts vont trouver votre site sur le web grâce lui. 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Il est unique dans son « espace de nommage » (comme le </a:t>
            </a:r>
            <a:r>
              <a:rPr lang="fr-FR" sz="2500" b="1" dirty="0">
                <a:solidFill>
                  <a:srgbClr val="008037"/>
                </a:solidFill>
              </a:rPr>
              <a:t>.</a:t>
            </a:r>
            <a:r>
              <a:rPr lang="fr-FR" sz="2500" b="1" dirty="0" err="1">
                <a:solidFill>
                  <a:srgbClr val="008037"/>
                </a:solidFill>
              </a:rPr>
              <a:t>fr</a:t>
            </a:r>
            <a:r>
              <a:rPr lang="fr-FR" sz="2500" dirty="0"/>
              <a:t>)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Il est attribué au premier qui en fait la demande.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	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99975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D927-1C10-4636-9470-2386239962F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3929619" y="3146356"/>
            <a:ext cx="4332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🔎 Comment le choisir ?</a:t>
            </a:r>
          </a:p>
        </p:txBody>
      </p:sp>
    </p:spTree>
    <p:extLst>
      <p:ext uri="{BB962C8B-B14F-4D97-AF65-F5344CB8AC3E}">
        <p14:creationId xmlns:p14="http://schemas.microsoft.com/office/powerpoint/2010/main" val="294048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D927-1C10-4636-9470-2386239962F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710293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🔎 Comment le choisir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3E1BC-8351-48DF-87EB-3704B2CE3EB8}"/>
              </a:ext>
            </a:extLst>
          </p:cNvPr>
          <p:cNvSpPr txBox="1"/>
          <p:nvPr/>
        </p:nvSpPr>
        <p:spPr>
          <a:xfrm>
            <a:off x="2209800" y="2540022"/>
            <a:ext cx="80682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généralement le nom de l’entreprise/organisation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97488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D927-1C10-4636-9470-2386239962F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710293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🔎 Comment le choisir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3E1BC-8351-48DF-87EB-3704B2CE3EB8}"/>
              </a:ext>
            </a:extLst>
          </p:cNvPr>
          <p:cNvSpPr txBox="1"/>
          <p:nvPr/>
        </p:nvSpPr>
        <p:spPr>
          <a:xfrm>
            <a:off x="2209800" y="2540022"/>
            <a:ext cx="806825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généralement le nom de l’entreprise/organisation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Le choisir clair, concis</a:t>
            </a:r>
          </a:p>
        </p:txBody>
      </p:sp>
    </p:spTree>
    <p:extLst>
      <p:ext uri="{BB962C8B-B14F-4D97-AF65-F5344CB8AC3E}">
        <p14:creationId xmlns:p14="http://schemas.microsoft.com/office/powerpoint/2010/main" val="18733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D927-1C10-4636-9470-2386239962F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710293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🔎 Comment le choisir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3E1BC-8351-48DF-87EB-3704B2CE3EB8}"/>
              </a:ext>
            </a:extLst>
          </p:cNvPr>
          <p:cNvSpPr txBox="1"/>
          <p:nvPr/>
        </p:nvSpPr>
        <p:spPr>
          <a:xfrm>
            <a:off x="2209800" y="2540022"/>
            <a:ext cx="80682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généralement le nom de l’entreprise/organisation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Le choisir clair, concis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Facile à dicter et copier</a:t>
            </a:r>
          </a:p>
          <a:p>
            <a:pPr algn="just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77424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D927-1C10-4636-9470-2386239962F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710293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🔎 Comment le choisir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B3E1BC-8351-48DF-87EB-3704B2CE3EB8}"/>
              </a:ext>
            </a:extLst>
          </p:cNvPr>
          <p:cNvSpPr txBox="1"/>
          <p:nvPr/>
        </p:nvSpPr>
        <p:spPr>
          <a:xfrm>
            <a:off x="2209800" y="2540022"/>
            <a:ext cx="806825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500" dirty="0"/>
              <a:t>👉 C’est généralement le nom de l’entreprise/organisation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Le choisir clair, concis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Facile à dicter et copier</a:t>
            </a:r>
          </a:p>
          <a:p>
            <a:pPr algn="just"/>
            <a:endParaRPr lang="fr-FR" sz="2500" dirty="0"/>
          </a:p>
          <a:p>
            <a:pPr algn="just"/>
            <a:r>
              <a:rPr lang="fr-FR" sz="2500" dirty="0"/>
              <a:t>👉 Aucun accent ou espaces</a:t>
            </a:r>
          </a:p>
        </p:txBody>
      </p:sp>
    </p:spTree>
    <p:extLst>
      <p:ext uri="{BB962C8B-B14F-4D97-AF65-F5344CB8AC3E}">
        <p14:creationId xmlns:p14="http://schemas.microsoft.com/office/powerpoint/2010/main" val="26731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EDF7-F2AD-4360-A4B5-18B279EEE248}" type="datetime1">
              <a:rPr lang="fr-FR" smtClean="0"/>
              <a:t>25/11/2022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2320140" y="1502844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F7CE40-9CE6-4FA7-B65C-537CAD4F0952}"/>
              </a:ext>
            </a:extLst>
          </p:cNvPr>
          <p:cNvSpPr txBox="1"/>
          <p:nvPr/>
        </p:nvSpPr>
        <p:spPr>
          <a:xfrm>
            <a:off x="2386639" y="2504564"/>
            <a:ext cx="57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🔧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502E2BF-430D-A86B-7E41-335A06453E38}"/>
              </a:ext>
            </a:extLst>
          </p:cNvPr>
          <p:cNvGrpSpPr/>
          <p:nvPr/>
        </p:nvGrpSpPr>
        <p:grpSpPr>
          <a:xfrm>
            <a:off x="2392518" y="1547563"/>
            <a:ext cx="7910817" cy="5755422"/>
            <a:chOff x="2140591" y="1948779"/>
            <a:chExt cx="7910817" cy="575542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DEB4D0F-642E-4B59-9FE9-5923A3A08865}"/>
                </a:ext>
              </a:extLst>
            </p:cNvPr>
            <p:cNvSpPr txBox="1"/>
            <p:nvPr/>
          </p:nvSpPr>
          <p:spPr>
            <a:xfrm>
              <a:off x="2140591" y="1948779"/>
              <a:ext cx="7910817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/>
                <a:t>      </a:t>
              </a:r>
              <a:r>
                <a:rPr lang="fr-FR" sz="2800" dirty="0"/>
                <a:t>Faisons connaissance </a:t>
              </a:r>
            </a:p>
            <a:p>
              <a:pPr algn="ctr"/>
              <a:endParaRPr lang="fr-FR" sz="2800" b="1" dirty="0"/>
            </a:p>
            <a:p>
              <a:r>
                <a:rPr lang="fr-FR" sz="2800" b="1" dirty="0"/>
                <a:t>      </a:t>
              </a:r>
              <a:r>
                <a:rPr lang="fr-FR" sz="2800" dirty="0"/>
                <a:t>Présentation des outils choisis</a:t>
              </a:r>
            </a:p>
            <a:p>
              <a:endParaRPr lang="fr-FR" sz="2800" dirty="0"/>
            </a:p>
            <a:p>
              <a:r>
                <a:rPr lang="fr-FR" sz="2800" dirty="0"/>
                <a:t>📚 Organigramme</a:t>
              </a:r>
            </a:p>
            <a:p>
              <a:endParaRPr lang="fr-FR" sz="2800" dirty="0"/>
            </a:p>
            <a:p>
              <a:r>
                <a:rPr lang="fr-FR" sz="2800" dirty="0"/>
                <a:t>🌐 Création/réservation du nom de domaine</a:t>
              </a:r>
            </a:p>
            <a:p>
              <a:endParaRPr lang="fr-FR" sz="2800" dirty="0"/>
            </a:p>
            <a:p>
              <a:r>
                <a:rPr lang="fr-FR" sz="2800" dirty="0"/>
                <a:t>       WIX</a:t>
              </a:r>
            </a:p>
            <a:p>
              <a:endParaRPr lang="fr-FR" sz="2800" dirty="0"/>
            </a:p>
            <a:p>
              <a:r>
                <a:rPr lang="fr-FR" sz="2800" dirty="0"/>
                <a:t>📖 Page d’accueil	</a:t>
              </a:r>
            </a:p>
            <a:p>
              <a:r>
                <a:rPr lang="fr-FR" sz="2800" dirty="0"/>
                <a:t>	</a:t>
              </a:r>
            </a:p>
            <a:p>
              <a:r>
                <a:rPr lang="fr-FR" sz="2800" dirty="0"/>
                <a:t>	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EAF524C-2B08-1D20-4A27-3743199A8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5416185"/>
              <a:ext cx="547764" cy="45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916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73F4-86CF-430D-B0BF-6A6B2C69C38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4117132" y="3136612"/>
            <a:ext cx="4205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🆕 Comment le créer ?</a:t>
            </a:r>
          </a:p>
        </p:txBody>
      </p:sp>
    </p:spTree>
    <p:extLst>
      <p:ext uri="{BB962C8B-B14F-4D97-AF65-F5344CB8AC3E}">
        <p14:creationId xmlns:p14="http://schemas.microsoft.com/office/powerpoint/2010/main" val="185627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73F4-86CF-430D-B0BF-6A6B2C69C38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🆕 Comment le créer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EA534-48FD-FBDF-AFB1-10CF64F9F9B0}"/>
              </a:ext>
            </a:extLst>
          </p:cNvPr>
          <p:cNvSpPr txBox="1"/>
          <p:nvPr/>
        </p:nvSpPr>
        <p:spPr>
          <a:xfrm>
            <a:off x="1205345" y="2589410"/>
            <a:ext cx="97813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Il suffit d’aller le réserver*</a:t>
            </a:r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*mais c’est un service (très souvent) payant </a:t>
            </a:r>
          </a:p>
        </p:txBody>
      </p:sp>
    </p:spTree>
    <p:extLst>
      <p:ext uri="{BB962C8B-B14F-4D97-AF65-F5344CB8AC3E}">
        <p14:creationId xmlns:p14="http://schemas.microsoft.com/office/powerpoint/2010/main" val="43003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73F4-86CF-430D-B0BF-6A6B2C69C38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🆕 Comment le créer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EA534-48FD-FBDF-AFB1-10CF64F9F9B0}"/>
              </a:ext>
            </a:extLst>
          </p:cNvPr>
          <p:cNvSpPr txBox="1"/>
          <p:nvPr/>
        </p:nvSpPr>
        <p:spPr>
          <a:xfrm>
            <a:off x="1205345" y="258941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Après la réservation il faut payer un « </a:t>
            </a:r>
            <a:r>
              <a:rPr lang="fr-FR" sz="3200" b="1" dirty="0">
                <a:solidFill>
                  <a:srgbClr val="008037"/>
                </a:solidFill>
              </a:rPr>
              <a:t>hébergement</a:t>
            </a:r>
            <a:r>
              <a:rPr lang="fr-FR" sz="3200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E32EE8-9010-F098-D00F-89837FA88AA2}"/>
              </a:ext>
            </a:extLst>
          </p:cNvPr>
          <p:cNvSpPr txBox="1"/>
          <p:nvPr/>
        </p:nvSpPr>
        <p:spPr>
          <a:xfrm>
            <a:off x="1205345" y="328177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Beaucoup d’hébergeurs existent </a:t>
            </a:r>
          </a:p>
        </p:txBody>
      </p:sp>
    </p:spTree>
    <p:extLst>
      <p:ext uri="{BB962C8B-B14F-4D97-AF65-F5344CB8AC3E}">
        <p14:creationId xmlns:p14="http://schemas.microsoft.com/office/powerpoint/2010/main" val="3559488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73F4-86CF-430D-B0BF-6A6B2C69C38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🆕 Comment le créer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EA534-48FD-FBDF-AFB1-10CF64F9F9B0}"/>
              </a:ext>
            </a:extLst>
          </p:cNvPr>
          <p:cNvSpPr txBox="1"/>
          <p:nvPr/>
        </p:nvSpPr>
        <p:spPr>
          <a:xfrm>
            <a:off x="1205345" y="258941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Après la réservation il faut payer un « </a:t>
            </a:r>
            <a:r>
              <a:rPr lang="fr-FR" sz="3200" b="1" dirty="0">
                <a:solidFill>
                  <a:srgbClr val="008037"/>
                </a:solidFill>
              </a:rPr>
              <a:t>hébergement</a:t>
            </a:r>
            <a:r>
              <a:rPr lang="fr-FR" sz="3200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E32EE8-9010-F098-D00F-89837FA88AA2}"/>
              </a:ext>
            </a:extLst>
          </p:cNvPr>
          <p:cNvSpPr txBox="1"/>
          <p:nvPr/>
        </p:nvSpPr>
        <p:spPr>
          <a:xfrm>
            <a:off x="1205345" y="328177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Beaucoup d’hébergeurs existent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BC30F7-947D-5A48-0038-21E3D4027F80}"/>
              </a:ext>
            </a:extLst>
          </p:cNvPr>
          <p:cNvSpPr txBox="1"/>
          <p:nvPr/>
        </p:nvSpPr>
        <p:spPr>
          <a:xfrm>
            <a:off x="1911926" y="3888105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OVH | </a:t>
            </a:r>
            <a:r>
              <a:rPr lang="fr-FR" sz="3200" dirty="0" err="1"/>
              <a:t>Gandi</a:t>
            </a:r>
            <a:r>
              <a:rPr lang="fr-FR" sz="3200" dirty="0"/>
              <a:t> | </a:t>
            </a:r>
            <a:r>
              <a:rPr lang="fr-FR" sz="3200" dirty="0" err="1"/>
              <a:t>Scaleway</a:t>
            </a:r>
            <a:r>
              <a:rPr lang="fr-FR" sz="3200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13804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🌐 Nom de domaine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73F4-86CF-430D-B0BF-6A6B2C69C38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3D82B5-C3DA-4720-0FAE-9ADCB922018F}"/>
              </a:ext>
            </a:extLst>
          </p:cNvPr>
          <p:cNvSpPr txBox="1"/>
          <p:nvPr/>
        </p:nvSpPr>
        <p:spPr>
          <a:xfrm>
            <a:off x="838200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🆕 Comment le créer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EA534-48FD-FBDF-AFB1-10CF64F9F9B0}"/>
              </a:ext>
            </a:extLst>
          </p:cNvPr>
          <p:cNvSpPr txBox="1"/>
          <p:nvPr/>
        </p:nvSpPr>
        <p:spPr>
          <a:xfrm>
            <a:off x="1205345" y="258941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Après la réservation il faut payer un « </a:t>
            </a:r>
            <a:r>
              <a:rPr lang="fr-FR" sz="3200" b="1" dirty="0">
                <a:solidFill>
                  <a:srgbClr val="008037"/>
                </a:solidFill>
              </a:rPr>
              <a:t>hébergement</a:t>
            </a:r>
            <a:r>
              <a:rPr lang="fr-FR" sz="3200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E32EE8-9010-F098-D00F-89837FA88AA2}"/>
              </a:ext>
            </a:extLst>
          </p:cNvPr>
          <p:cNvSpPr txBox="1"/>
          <p:nvPr/>
        </p:nvSpPr>
        <p:spPr>
          <a:xfrm>
            <a:off x="1205345" y="3281770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Beaucoup d’hébergeurs existent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BC30F7-947D-5A48-0038-21E3D4027F80}"/>
              </a:ext>
            </a:extLst>
          </p:cNvPr>
          <p:cNvSpPr txBox="1"/>
          <p:nvPr/>
        </p:nvSpPr>
        <p:spPr>
          <a:xfrm>
            <a:off x="1911926" y="3888105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OVH | </a:t>
            </a:r>
            <a:r>
              <a:rPr lang="fr-FR" sz="3200" dirty="0" err="1"/>
              <a:t>Gandi</a:t>
            </a:r>
            <a:r>
              <a:rPr lang="fr-FR" sz="3200" dirty="0"/>
              <a:t> | </a:t>
            </a:r>
            <a:r>
              <a:rPr lang="fr-FR" sz="3200" dirty="0" err="1"/>
              <a:t>Scaleway</a:t>
            </a:r>
            <a:r>
              <a:rPr lang="fr-FR" sz="3200" dirty="0"/>
              <a:t> ….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D1BD05-362D-65DE-0619-253E0EAB6ED1}"/>
              </a:ext>
            </a:extLst>
          </p:cNvPr>
          <p:cNvSpPr txBox="1"/>
          <p:nvPr/>
        </p:nvSpPr>
        <p:spPr>
          <a:xfrm>
            <a:off x="1330035" y="4602025"/>
            <a:ext cx="978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</a:t>
            </a:r>
            <a:r>
              <a:rPr lang="fr-FR" sz="3200" dirty="0" err="1"/>
              <a:t>Wix</a:t>
            </a:r>
            <a:r>
              <a:rPr lang="fr-FR" sz="3200" dirty="0"/>
              <a:t> le propose dans sa formule clé en main</a:t>
            </a:r>
          </a:p>
        </p:txBody>
      </p:sp>
    </p:spTree>
    <p:extLst>
      <p:ext uri="{BB962C8B-B14F-4D97-AF65-F5344CB8AC3E}">
        <p14:creationId xmlns:p14="http://schemas.microsoft.com/office/powerpoint/2010/main" val="245449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151"/>
            <a:ext cx="10515600" cy="1521302"/>
          </a:xfrm>
          <a:solidFill>
            <a:srgbClr val="008037"/>
          </a:solidFill>
          <a:ln>
            <a:solidFill>
              <a:srgbClr val="008037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🌐 On se lance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58D2-0440-46F0-A827-6A3EB4E9231B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2E7256-85AE-0209-7607-0E7832C23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27" y="1962681"/>
            <a:ext cx="6353746" cy="423544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DA1DB9-3B46-70A7-94ED-D241AD724B38}"/>
              </a:ext>
            </a:extLst>
          </p:cNvPr>
          <p:cNvSpPr txBox="1"/>
          <p:nvPr/>
        </p:nvSpPr>
        <p:spPr>
          <a:xfrm>
            <a:off x="4590843" y="1305277"/>
            <a:ext cx="3010311" cy="461665"/>
          </a:xfrm>
          <a:prstGeom prst="rect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💦 Le grand plongeon</a:t>
            </a:r>
          </a:p>
        </p:txBody>
      </p:sp>
    </p:spTree>
    <p:extLst>
      <p:ext uri="{BB962C8B-B14F-4D97-AF65-F5344CB8AC3E}">
        <p14:creationId xmlns:p14="http://schemas.microsoft.com/office/powerpoint/2010/main" val="1518032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2860963" y="95307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👉 Rendez-vous sur le site de </a:t>
            </a:r>
            <a:r>
              <a:rPr lang="fr-FR" sz="3200" dirty="0" err="1"/>
              <a:t>Wix</a:t>
            </a:r>
            <a:r>
              <a:rPr lang="fr-FR" sz="3200" dirty="0"/>
              <a:t> :</a:t>
            </a:r>
          </a:p>
          <a:p>
            <a:pPr algn="ctr"/>
            <a:r>
              <a:rPr lang="fr-FR" sz="3200" dirty="0">
                <a:hlinkClick r:id="rId3"/>
              </a:rPr>
              <a:t>https://fr.wix.com/</a:t>
            </a:r>
            <a:r>
              <a:rPr lang="fr-FR" sz="3200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E689F8-5439-0E00-EF86-DF4832552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27" y="2002666"/>
            <a:ext cx="10044545" cy="45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0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2860963" y="95307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👉 Rendez-vous sur le site de </a:t>
            </a:r>
            <a:r>
              <a:rPr lang="fr-FR" sz="3200" dirty="0" err="1"/>
              <a:t>Wix</a:t>
            </a:r>
            <a:r>
              <a:rPr lang="fr-FR" sz="3200" dirty="0"/>
              <a:t> :</a:t>
            </a:r>
          </a:p>
          <a:p>
            <a:pPr algn="ctr"/>
            <a:r>
              <a:rPr lang="fr-FR" sz="3200" dirty="0">
                <a:hlinkClick r:id="rId3"/>
              </a:rPr>
              <a:t>https://fr.wix.com/</a:t>
            </a:r>
            <a:r>
              <a:rPr lang="fr-FR" sz="3200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E689F8-5439-0E00-EF86-DF4832552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562"/>
          <a:stretch/>
        </p:blipFill>
        <p:spPr>
          <a:xfrm>
            <a:off x="1073727" y="2002666"/>
            <a:ext cx="10044545" cy="51885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B369B7C-81FC-7164-C170-B03F52338E76}"/>
              </a:ext>
            </a:extLst>
          </p:cNvPr>
          <p:cNvSpPr/>
          <p:nvPr/>
        </p:nvSpPr>
        <p:spPr>
          <a:xfrm>
            <a:off x="9511144" y="1919498"/>
            <a:ext cx="1607128" cy="685193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45D95C-4114-7A06-7EA1-91918ED03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043" y="2845280"/>
            <a:ext cx="7717356" cy="3601008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AD99ADF-99FB-5203-EF50-0ED92128A052}"/>
              </a:ext>
            </a:extLst>
          </p:cNvPr>
          <p:cNvCxnSpPr>
            <a:cxnSpLocks/>
            <a:stCxn id="2" idx="4"/>
          </p:cNvCxnSpPr>
          <p:nvPr/>
        </p:nvCxnSpPr>
        <p:spPr>
          <a:xfrm flipH="1">
            <a:off x="7387865" y="2604691"/>
            <a:ext cx="2926843" cy="70654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8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F510EF9-ED8B-FE7D-DE50-EE53A869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626" y="1310314"/>
            <a:ext cx="6782747" cy="482032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1E0048F-F453-2F69-9165-D90F00854E1C}"/>
              </a:ext>
            </a:extLst>
          </p:cNvPr>
          <p:cNvSpPr/>
          <p:nvPr/>
        </p:nvSpPr>
        <p:spPr>
          <a:xfrm>
            <a:off x="4827905" y="4542662"/>
            <a:ext cx="2427536" cy="685193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12D006-308E-0C08-1201-2D77696A8482}"/>
              </a:ext>
            </a:extLst>
          </p:cNvPr>
          <p:cNvCxnSpPr>
            <a:cxnSpLocks/>
            <a:stCxn id="16" idx="6"/>
            <a:endCxn id="3" idx="2"/>
          </p:cNvCxnSpPr>
          <p:nvPr/>
        </p:nvCxnSpPr>
        <p:spPr>
          <a:xfrm>
            <a:off x="7255441" y="4885259"/>
            <a:ext cx="1670823" cy="134892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24ACA43-7516-5A2E-2A49-301C3B95AEB1}"/>
              </a:ext>
            </a:extLst>
          </p:cNvPr>
          <p:cNvSpPr/>
          <p:nvPr/>
        </p:nvSpPr>
        <p:spPr>
          <a:xfrm>
            <a:off x="8926264" y="4565214"/>
            <a:ext cx="2427536" cy="90987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finaliser votre inscription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53E48E5-3264-11B6-27FA-D9A34B1A57F9}"/>
              </a:ext>
            </a:extLst>
          </p:cNvPr>
          <p:cNvSpPr/>
          <p:nvPr/>
        </p:nvSpPr>
        <p:spPr>
          <a:xfrm>
            <a:off x="996032" y="1913890"/>
            <a:ext cx="2427536" cy="172608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❗ Vous allez recevoir des mails de confirmation</a:t>
            </a:r>
          </a:p>
        </p:txBody>
      </p:sp>
    </p:spTree>
    <p:extLst>
      <p:ext uri="{BB962C8B-B14F-4D97-AF65-F5344CB8AC3E}">
        <p14:creationId xmlns:p14="http://schemas.microsoft.com/office/powerpoint/2010/main" val="192615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1143000" y="953076"/>
            <a:ext cx="9905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Choisissez le type de site que vous souhaitez créer</a:t>
            </a:r>
          </a:p>
          <a:p>
            <a:pPr algn="ctr"/>
            <a:endParaRPr lang="fr-FR" sz="3200" dirty="0"/>
          </a:p>
          <a:p>
            <a:pPr algn="ctr"/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A81890-FB38-7667-37F2-6BCCB5FD8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41" y="1983765"/>
            <a:ext cx="6516009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93205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Claire </a:t>
            </a:r>
            <a:r>
              <a:rPr lang="fr-FR" sz="3200" b="1" dirty="0"/>
              <a:t>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2" y="4678212"/>
            <a:ext cx="2490652" cy="125564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07599D-BCC7-41E4-8D43-7D587B6A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A70-B2D1-44BB-989A-FABF40E5D687}" type="datetime1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8571E1-D640-49F9-B663-7F78572B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1C4A6-57D3-43A5-98D5-F28A9590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1143000" y="953076"/>
            <a:ext cx="9905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Choisissez le type de site que vous souhaitez créer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👉 Choisissez un nom pour votre site</a:t>
            </a:r>
          </a:p>
          <a:p>
            <a:pPr algn="ctr"/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8980A9-6251-DB3C-1D80-06C40C0AC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170" y="3075549"/>
            <a:ext cx="746864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1143000" y="953076"/>
            <a:ext cx="9905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👉 Choisissez le type de site que vous souhaitez créer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👉 Choisissez un nom pour votre site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👉 Choisir des fonctionnalités pour le site</a:t>
            </a:r>
          </a:p>
          <a:p>
            <a:pPr algn="ctr"/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AED854-0889-4D69-5199-C5CEF61F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212" y="3488073"/>
            <a:ext cx="5073502" cy="32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1143000" y="953076"/>
            <a:ext cx="9905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👉 Concevez votre site internet !!</a:t>
            </a:r>
          </a:p>
          <a:p>
            <a:pPr algn="ctr"/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8BB103-F562-3E28-3B35-3FD710CDA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82" y="2206130"/>
            <a:ext cx="9754961" cy="425826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C6B93F3-C889-1EB9-5125-DA56AF2EB7C4}"/>
              </a:ext>
            </a:extLst>
          </p:cNvPr>
          <p:cNvSpPr/>
          <p:nvPr/>
        </p:nvSpPr>
        <p:spPr>
          <a:xfrm>
            <a:off x="6883648" y="3593227"/>
            <a:ext cx="1831144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📖 Page d’accueil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838200" y="16906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🖌 Choix du thème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457BAE-3372-DE33-3E28-B2DBCE08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8302"/>
            <a:ext cx="12041280" cy="463932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A7C6D46-BC2B-CC22-C5A0-E464E4FCBA5C}"/>
              </a:ext>
            </a:extLst>
          </p:cNvPr>
          <p:cNvSpPr/>
          <p:nvPr/>
        </p:nvSpPr>
        <p:spPr>
          <a:xfrm>
            <a:off x="5180428" y="4826620"/>
            <a:ext cx="1831144" cy="577557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0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257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📖 Page d’accueil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190115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25FC8A-25A8-80D8-922C-BDE9D38E2E14}"/>
              </a:ext>
            </a:extLst>
          </p:cNvPr>
          <p:cNvSpPr txBox="1"/>
          <p:nvPr/>
        </p:nvSpPr>
        <p:spPr>
          <a:xfrm>
            <a:off x="716902" y="11449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🖌 Choix du thème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5D06C9-4717-506F-1953-C53587CD2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806575"/>
            <a:ext cx="98583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📖 Page d’accueil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943"/>
            <a:ext cx="12192000" cy="544883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097A5A9-3616-CC43-0731-414786B03F4F}"/>
              </a:ext>
            </a:extLst>
          </p:cNvPr>
          <p:cNvSpPr txBox="1">
            <a:spLocks/>
          </p:cNvSpPr>
          <p:nvPr/>
        </p:nvSpPr>
        <p:spPr>
          <a:xfrm>
            <a:off x="3077199" y="2201185"/>
            <a:ext cx="1922801" cy="89356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300" b="1" dirty="0">
                <a:solidFill>
                  <a:srgbClr val="008037"/>
                </a:solidFill>
              </a:rPr>
              <a:t>2 menus</a:t>
            </a:r>
          </a:p>
          <a:p>
            <a:pPr algn="ctr"/>
            <a:r>
              <a:rPr lang="fr-FR" sz="1500" dirty="0"/>
              <a:t>En haut et à gauche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956E943-6AC5-6996-17CB-5D17D74CA7F9}"/>
              </a:ext>
            </a:extLst>
          </p:cNvPr>
          <p:cNvCxnSpPr>
            <a:cxnSpLocks/>
          </p:cNvCxnSpPr>
          <p:nvPr/>
        </p:nvCxnSpPr>
        <p:spPr>
          <a:xfrm flipH="1">
            <a:off x="2136710" y="2715208"/>
            <a:ext cx="940489" cy="83976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91D93D5-2ED1-0C12-A9DC-8FDB161FC87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304661" y="1511559"/>
            <a:ext cx="1733939" cy="689626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52365899-BA81-43C6-E794-4DC0923D28E7}"/>
              </a:ext>
            </a:extLst>
          </p:cNvPr>
          <p:cNvSpPr/>
          <p:nvPr/>
        </p:nvSpPr>
        <p:spPr>
          <a:xfrm>
            <a:off x="492811" y="1077121"/>
            <a:ext cx="5168776" cy="43443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D336968-5C65-8F58-BB4C-5767CB58EBB9}"/>
              </a:ext>
            </a:extLst>
          </p:cNvPr>
          <p:cNvSpPr/>
          <p:nvPr/>
        </p:nvSpPr>
        <p:spPr>
          <a:xfrm>
            <a:off x="-100908" y="1940767"/>
            <a:ext cx="614631" cy="459814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C4B2F75-C03D-C31F-3C45-FCF72CFE4D6A}"/>
              </a:ext>
            </a:extLst>
          </p:cNvPr>
          <p:cNvSpPr txBox="1">
            <a:spLocks/>
          </p:cNvSpPr>
          <p:nvPr/>
        </p:nvSpPr>
        <p:spPr>
          <a:xfrm>
            <a:off x="4785396" y="3579566"/>
            <a:ext cx="2361853" cy="141231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dirty="0">
                <a:solidFill>
                  <a:srgbClr val="008037"/>
                </a:solidFill>
              </a:rPr>
              <a:t>Éditeur</a:t>
            </a:r>
          </a:p>
          <a:p>
            <a:pPr algn="ctr"/>
            <a:r>
              <a:rPr lang="fr-FR" sz="2100" dirty="0"/>
              <a:t>Partie où vous modifiez votre site</a:t>
            </a:r>
          </a:p>
          <a:p>
            <a:pPr algn="ctr"/>
            <a:endParaRPr lang="fr-FR" sz="2100" dirty="0"/>
          </a:p>
          <a:p>
            <a:pPr algn="ctr"/>
            <a:r>
              <a:rPr lang="fr-FR" sz="2100" dirty="0"/>
              <a:t>💡 ce qui est entre les lignes en pointillé apparaitra sur tout type d’écran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D605EE0-7F6F-2C2D-F8FA-02B5B6DF5AC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47249" y="3184568"/>
            <a:ext cx="1091682" cy="110115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EA1FA11-C92C-A118-D7BF-9ACC53A837F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147249" y="4285722"/>
            <a:ext cx="3453535" cy="29132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62C4A33-C77C-6A2A-4E01-6E084F25C74D}"/>
              </a:ext>
            </a:extLst>
          </p:cNvPr>
          <p:cNvCxnSpPr>
            <a:cxnSpLocks/>
          </p:cNvCxnSpPr>
          <p:nvPr/>
        </p:nvCxnSpPr>
        <p:spPr>
          <a:xfrm flipH="1">
            <a:off x="1716833" y="4285721"/>
            <a:ext cx="3068563" cy="95911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AE3371F0-7D24-6FB4-811A-9679237D0A15}"/>
              </a:ext>
            </a:extLst>
          </p:cNvPr>
          <p:cNvSpPr txBox="1">
            <a:spLocks/>
          </p:cNvSpPr>
          <p:nvPr/>
        </p:nvSpPr>
        <p:spPr>
          <a:xfrm>
            <a:off x="8665542" y="2059633"/>
            <a:ext cx="1922801" cy="89356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300" b="1" dirty="0">
                <a:solidFill>
                  <a:srgbClr val="008037"/>
                </a:solidFill>
              </a:rPr>
              <a:t>En-tête</a:t>
            </a:r>
          </a:p>
          <a:p>
            <a:pPr algn="ctr"/>
            <a:r>
              <a:rPr lang="fr-FR" sz="1500" dirty="0"/>
              <a:t>Visible sur toutes les pages</a:t>
            </a:r>
          </a:p>
          <a:p>
            <a:pPr algn="ctr"/>
            <a:r>
              <a:rPr lang="fr-FR" sz="1500" dirty="0"/>
              <a:t>Idem pour pied de page (sous les pointillés en bas)</a:t>
            </a:r>
          </a:p>
        </p:txBody>
      </p:sp>
    </p:spTree>
    <p:extLst>
      <p:ext uri="{BB962C8B-B14F-4D97-AF65-F5344CB8AC3E}">
        <p14:creationId xmlns:p14="http://schemas.microsoft.com/office/powerpoint/2010/main" val="149478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8" y="2754709"/>
            <a:ext cx="5127866" cy="1348582"/>
          </a:xfrm>
          <a:ln w="19050">
            <a:solidFill>
              <a:srgbClr val="008037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📖 Exemple de page d’accueil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0F857D-1E8D-B213-0829-9BFB40C8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2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9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7" y="226112"/>
            <a:ext cx="5127866" cy="1348582"/>
          </a:xfrm>
          <a:ln w="19050">
            <a:solidFill>
              <a:srgbClr val="008037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📖 Éléments de page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183C12-F0A7-F212-524E-D36A1C731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3" b="14013"/>
          <a:stretch/>
        </p:blipFill>
        <p:spPr>
          <a:xfrm>
            <a:off x="374514" y="3429000"/>
            <a:ext cx="4847949" cy="1623528"/>
          </a:xfrm>
          <a:prstGeom prst="rect">
            <a:avLst/>
          </a:prstGeom>
          <a:ln>
            <a:solidFill>
              <a:srgbClr val="008037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F21E96-2097-3606-FA9F-4D8FB8516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8254" r="15123" b="49297"/>
          <a:stretch/>
        </p:blipFill>
        <p:spPr>
          <a:xfrm>
            <a:off x="6302052" y="230788"/>
            <a:ext cx="3283685" cy="1539551"/>
          </a:xfrm>
          <a:prstGeom prst="rect">
            <a:avLst/>
          </a:prstGeom>
          <a:ln>
            <a:solidFill>
              <a:srgbClr val="008037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DBC318-04A9-CB3A-96B7-2A6433BF2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8"/>
          <a:stretch/>
        </p:blipFill>
        <p:spPr>
          <a:xfrm>
            <a:off x="374515" y="1749500"/>
            <a:ext cx="4847949" cy="1477348"/>
          </a:xfrm>
          <a:prstGeom prst="rect">
            <a:avLst/>
          </a:prstGeom>
          <a:ln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337985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📖 Page d’accueil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365"/>
          <a:stretch/>
        </p:blipFill>
        <p:spPr>
          <a:xfrm>
            <a:off x="0" y="1166944"/>
            <a:ext cx="12192000" cy="74292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95E0C3A-9912-9C9F-61B1-A5479852A9B0}"/>
              </a:ext>
            </a:extLst>
          </p:cNvPr>
          <p:cNvSpPr/>
          <p:nvPr/>
        </p:nvSpPr>
        <p:spPr>
          <a:xfrm>
            <a:off x="74645" y="1520891"/>
            <a:ext cx="1763486" cy="43119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0FC77-C93F-0AAA-3BEF-9C900844220F}"/>
              </a:ext>
            </a:extLst>
          </p:cNvPr>
          <p:cNvSpPr/>
          <p:nvPr/>
        </p:nvSpPr>
        <p:spPr>
          <a:xfrm>
            <a:off x="0" y="2458399"/>
            <a:ext cx="1922106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choisir la page que vous souhaitez modifier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FDE8A62-9B81-29A9-65F4-8D40B6E0D506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956388" y="1952089"/>
            <a:ext cx="4665" cy="50631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D6A509FA-9856-A687-B773-CEC3735927C5}"/>
              </a:ext>
            </a:extLst>
          </p:cNvPr>
          <p:cNvSpPr/>
          <p:nvPr/>
        </p:nvSpPr>
        <p:spPr>
          <a:xfrm>
            <a:off x="2032518" y="1520891"/>
            <a:ext cx="617376" cy="38897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83C8F-6CC7-C34B-EDB5-C2D8E7285748}"/>
              </a:ext>
            </a:extLst>
          </p:cNvPr>
          <p:cNvSpPr/>
          <p:nvPr/>
        </p:nvSpPr>
        <p:spPr>
          <a:xfrm>
            <a:off x="1071465" y="3429000"/>
            <a:ext cx="1922106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choisir l’affichage : vers ordinateur ou smartphone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BF409A8-027E-AAAD-0419-4DFB765CBC1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2032518" y="1909865"/>
            <a:ext cx="308688" cy="151913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81AC92AF-230F-C4D9-954A-B5F441DF6B41}"/>
              </a:ext>
            </a:extLst>
          </p:cNvPr>
          <p:cNvSpPr/>
          <p:nvPr/>
        </p:nvSpPr>
        <p:spPr>
          <a:xfrm>
            <a:off x="8520403" y="1520891"/>
            <a:ext cx="617376" cy="38897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397BD7-900A-249F-9B0A-36D44139A065}"/>
              </a:ext>
            </a:extLst>
          </p:cNvPr>
          <p:cNvSpPr/>
          <p:nvPr/>
        </p:nvSpPr>
        <p:spPr>
          <a:xfrm>
            <a:off x="7228113" y="2305539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annuler ou remettre la dernière modification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1B81AB4-8762-4948-D648-1B9C5FA920EA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 flipH="1">
            <a:off x="8083420" y="1909865"/>
            <a:ext cx="745671" cy="39567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A3A5BD33-6CAC-FC50-5791-70B08AC32317}"/>
              </a:ext>
            </a:extLst>
          </p:cNvPr>
          <p:cNvSpPr/>
          <p:nvPr/>
        </p:nvSpPr>
        <p:spPr>
          <a:xfrm>
            <a:off x="9308063" y="1574711"/>
            <a:ext cx="731676" cy="37737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444C11-C2C1-B3D5-FECE-7B1A0B49263E}"/>
              </a:ext>
            </a:extLst>
          </p:cNvPr>
          <p:cNvSpPr/>
          <p:nvPr/>
        </p:nvSpPr>
        <p:spPr>
          <a:xfrm>
            <a:off x="8205173" y="3325954"/>
            <a:ext cx="1467108" cy="45294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(dé)zoomer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B7715F3-A6B1-665B-F859-A37FFDF483FB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 flipH="1">
            <a:off x="8938727" y="1952089"/>
            <a:ext cx="735174" cy="137386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DFFABC4B-93DB-6D57-D393-A94A23A15823}"/>
              </a:ext>
            </a:extLst>
          </p:cNvPr>
          <p:cNvSpPr/>
          <p:nvPr/>
        </p:nvSpPr>
        <p:spPr>
          <a:xfrm>
            <a:off x="10175487" y="1574711"/>
            <a:ext cx="731676" cy="37737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6F9AF8-C420-1331-B613-5D21ECCC0633}"/>
              </a:ext>
            </a:extLst>
          </p:cNvPr>
          <p:cNvSpPr/>
          <p:nvPr/>
        </p:nvSpPr>
        <p:spPr>
          <a:xfrm>
            <a:off x="9519234" y="2436302"/>
            <a:ext cx="1467108" cy="45294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Ajouter des outils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C4C5DBE-EBBB-118A-19E7-3075B3C13E24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 flipH="1">
            <a:off x="10252788" y="1952089"/>
            <a:ext cx="288537" cy="484213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D5239546-93AE-D2A6-FBBC-51AF46FBA70A}"/>
              </a:ext>
            </a:extLst>
          </p:cNvPr>
          <p:cNvSpPr/>
          <p:nvPr/>
        </p:nvSpPr>
        <p:spPr>
          <a:xfrm>
            <a:off x="11199390" y="1542792"/>
            <a:ext cx="992609" cy="37737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25529-6A6E-CDBC-DD90-2C9CB407340F}"/>
              </a:ext>
            </a:extLst>
          </p:cNvPr>
          <p:cNvSpPr/>
          <p:nvPr/>
        </p:nvSpPr>
        <p:spPr>
          <a:xfrm>
            <a:off x="10620246" y="3092311"/>
            <a:ext cx="1467108" cy="45294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Chercher (sur l’éditeur)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88F757F-89DA-6A21-865A-1471A61D015B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 flipH="1">
            <a:off x="11353800" y="1920170"/>
            <a:ext cx="341895" cy="1172141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E004D3C3-9974-358D-DA46-195339CF98B8}"/>
              </a:ext>
            </a:extLst>
          </p:cNvPr>
          <p:cNvSpPr/>
          <p:nvPr/>
        </p:nvSpPr>
        <p:spPr>
          <a:xfrm>
            <a:off x="11276596" y="1120697"/>
            <a:ext cx="992609" cy="37737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6E1872-D023-E422-8CD7-48663DA460DF}"/>
              </a:ext>
            </a:extLst>
          </p:cNvPr>
          <p:cNvSpPr/>
          <p:nvPr/>
        </p:nvSpPr>
        <p:spPr>
          <a:xfrm>
            <a:off x="10644027" y="234754"/>
            <a:ext cx="1467108" cy="452944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Mettre le site en ligne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B7D469B-1BB1-5255-6BB8-2BCCDE845020}"/>
              </a:ext>
            </a:extLst>
          </p:cNvPr>
          <p:cNvCxnSpPr>
            <a:cxnSpLocks/>
            <a:stCxn id="50" idx="0"/>
            <a:endCxn id="51" idx="2"/>
          </p:cNvCxnSpPr>
          <p:nvPr/>
        </p:nvCxnSpPr>
        <p:spPr>
          <a:xfrm flipH="1" flipV="1">
            <a:off x="11377581" y="687698"/>
            <a:ext cx="395320" cy="432999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92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6924E-08B1-6859-40AB-AD8C3E4E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166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🤓 WYSIWYG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0C3A4-251E-3654-FFA5-11884824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E65-EBD6-475F-BE63-A17E6C387261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666AE-6841-FE8A-0E64-7DEA6C0B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96A3C-4911-5A89-7BC7-07DDE5D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4F26FBC-C319-30DD-9AC1-A15B0BB32875}"/>
              </a:ext>
            </a:extLst>
          </p:cNvPr>
          <p:cNvCxnSpPr/>
          <p:nvPr/>
        </p:nvCxnSpPr>
        <p:spPr>
          <a:xfrm>
            <a:off x="838199" y="87721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F562F7A-0907-11C0-8A81-770AE3D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1244711"/>
            <a:ext cx="11431595" cy="49346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1187F6-50DE-7707-071A-1DB5478245A9}"/>
              </a:ext>
            </a:extLst>
          </p:cNvPr>
          <p:cNvSpPr/>
          <p:nvPr/>
        </p:nvSpPr>
        <p:spPr>
          <a:xfrm>
            <a:off x="380202" y="1158875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Clique là où vous souhaitez modifier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32E90-C2B0-7A17-2FB0-66DB77E633C5}"/>
              </a:ext>
            </a:extLst>
          </p:cNvPr>
          <p:cNvSpPr/>
          <p:nvPr/>
        </p:nvSpPr>
        <p:spPr>
          <a:xfrm>
            <a:off x="5257800" y="4677575"/>
            <a:ext cx="2116216" cy="1501775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Outils de mise en page.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Quand vous survolez les icônes, des explications s’affichent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4F8758A-4C3D-93D3-B0C1-52297A22D6E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315908" y="3531401"/>
            <a:ext cx="1202492" cy="114617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2B97671-5554-7EFA-0ACE-471B7008E3BF}"/>
              </a:ext>
            </a:extLst>
          </p:cNvPr>
          <p:cNvCxnSpPr>
            <a:cxnSpLocks/>
          </p:cNvCxnSpPr>
          <p:nvPr/>
        </p:nvCxnSpPr>
        <p:spPr>
          <a:xfrm flipV="1">
            <a:off x="7374016" y="5359400"/>
            <a:ext cx="3382884" cy="45720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4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Parlez-nous de vous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46ECE5-5930-417C-989B-75B9C15745DC}"/>
              </a:ext>
            </a:extLst>
          </p:cNvPr>
          <p:cNvSpPr txBox="1"/>
          <p:nvPr/>
        </p:nvSpPr>
        <p:spPr>
          <a:xfrm>
            <a:off x="3267964" y="2751691"/>
            <a:ext cx="9406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endParaRPr lang="fr-FR" sz="2800" dirty="0"/>
          </a:p>
          <a:p>
            <a:r>
              <a:rPr lang="fr-FR" sz="2800" dirty="0"/>
              <a:t>❓ Présentez-vous en quelques mots…</a:t>
            </a:r>
          </a:p>
          <a:p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729C10-6FCE-40FF-96A5-26228B8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FB4F-B350-4688-ADF6-71C18D5F6315}" type="datetime1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CDD6CB-39BB-4729-BBE9-C5DF372C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B9C67-9D31-478A-81A7-D8482FDA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00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00CD9E-9043-67A7-B449-E9447EF1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140" y="1428201"/>
            <a:ext cx="5378669" cy="4196010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976436" y="2062071"/>
            <a:ext cx="2248677" cy="39388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225113" y="1648812"/>
            <a:ext cx="651027" cy="610201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F83B66E-D521-C0E5-BCF7-B633C1ECFA6B}"/>
              </a:ext>
            </a:extLst>
          </p:cNvPr>
          <p:cNvSpPr/>
          <p:nvPr/>
        </p:nvSpPr>
        <p:spPr>
          <a:xfrm>
            <a:off x="9388150" y="1736496"/>
            <a:ext cx="2590801" cy="3385008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Retrouvez ce que vous pouvez insérer</a:t>
            </a:r>
          </a:p>
          <a:p>
            <a:pPr algn="ctr"/>
            <a:r>
              <a:rPr lang="fr-FR" sz="1400" dirty="0">
                <a:solidFill>
                  <a:srgbClr val="008037"/>
                </a:solidFill>
              </a:rPr>
              <a:t>Interactif</a:t>
            </a:r>
            <a:r>
              <a:rPr lang="fr-FR" sz="1400" dirty="0">
                <a:solidFill>
                  <a:schemeClr val="tx1"/>
                </a:solidFill>
              </a:rPr>
              <a:t> : vous trouverez les diaporamas pour que ce soit plus dynamique)</a:t>
            </a:r>
          </a:p>
          <a:p>
            <a:r>
              <a:rPr lang="fr-FR" sz="1400" dirty="0">
                <a:solidFill>
                  <a:srgbClr val="008037"/>
                </a:solidFill>
              </a:rPr>
              <a:t>Bouton</a:t>
            </a:r>
            <a:r>
              <a:rPr lang="fr-FR" sz="1400" dirty="0">
                <a:solidFill>
                  <a:schemeClr val="tx1"/>
                </a:solidFill>
              </a:rPr>
              <a:t> : choisissez les boutons, leur rendu quand vous les « survolez »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rgbClr val="008037"/>
                </a:solidFill>
              </a:rPr>
              <a:t>Boîtes</a:t>
            </a:r>
            <a:r>
              <a:rPr lang="fr-FR" sz="1400" dirty="0">
                <a:solidFill>
                  <a:schemeClr val="tx1"/>
                </a:solidFill>
              </a:rPr>
              <a:t> : formes pour délimiter des espaces dans votre page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rgbClr val="008037"/>
                </a:solidFill>
              </a:rPr>
              <a:t>Bandes</a:t>
            </a:r>
            <a:r>
              <a:rPr lang="fr-FR" sz="1400" dirty="0">
                <a:solidFill>
                  <a:schemeClr val="tx1"/>
                </a:solidFill>
              </a:rPr>
              <a:t> : modèle déjà prêts pour faciliter le travail (nous ne sommes pas designer)</a:t>
            </a:r>
            <a:endParaRPr lang="fr-FR" sz="1400" dirty="0">
              <a:solidFill>
                <a:srgbClr val="008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1642028" y="2538698"/>
            <a:ext cx="1591556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233584" y="2612502"/>
            <a:ext cx="983160" cy="108759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C64AB87E-E6FB-4239-95D3-BB6BB95E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44" y="1332432"/>
            <a:ext cx="4991797" cy="4858428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76247-80EF-80E5-328C-289213A21A67}"/>
              </a:ext>
            </a:extLst>
          </p:cNvPr>
          <p:cNvSpPr/>
          <p:nvPr/>
        </p:nvSpPr>
        <p:spPr>
          <a:xfrm>
            <a:off x="9360941" y="3218379"/>
            <a:ext cx="2590801" cy="875582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ajouter des sections dans vos pages</a:t>
            </a:r>
          </a:p>
        </p:txBody>
      </p:sp>
    </p:spTree>
    <p:extLst>
      <p:ext uri="{BB962C8B-B14F-4D97-AF65-F5344CB8AC3E}">
        <p14:creationId xmlns:p14="http://schemas.microsoft.com/office/powerpoint/2010/main" val="905688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 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976437" y="3063875"/>
            <a:ext cx="1841408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817845" y="2921628"/>
            <a:ext cx="1220755" cy="324810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F0B4B962-A1D0-20B3-4FA9-BE8A7F576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206602"/>
            <a:ext cx="5029902" cy="4858428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C27EEE-2FDF-539E-AEDA-87F3F8F720CD}"/>
              </a:ext>
            </a:extLst>
          </p:cNvPr>
          <p:cNvSpPr/>
          <p:nvPr/>
        </p:nvSpPr>
        <p:spPr>
          <a:xfrm>
            <a:off x="9374155" y="2731424"/>
            <a:ext cx="2438402" cy="1395152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Retrouvez les pages de votre site internet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Vous pouvez aussi en ajouter de nouvelles</a:t>
            </a:r>
          </a:p>
        </p:txBody>
      </p:sp>
    </p:spTree>
    <p:extLst>
      <p:ext uri="{BB962C8B-B14F-4D97-AF65-F5344CB8AC3E}">
        <p14:creationId xmlns:p14="http://schemas.microsoft.com/office/powerpoint/2010/main" val="108360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976437" y="3498980"/>
            <a:ext cx="2079003" cy="431233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055440" y="3638892"/>
            <a:ext cx="983160" cy="7570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A4DB6C2-3CE2-1345-2457-DE33D407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266329"/>
            <a:ext cx="2981741" cy="4896533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69AAE-9634-B5A1-1C9A-E0171F0E5799}"/>
              </a:ext>
            </a:extLst>
          </p:cNvPr>
          <p:cNvSpPr/>
          <p:nvPr/>
        </p:nvSpPr>
        <p:spPr>
          <a:xfrm>
            <a:off x="7950198" y="2553417"/>
            <a:ext cx="2590801" cy="1161179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modifier tout le thème (couleurs) de votre site et avoir des pages unies, pour une navigation plus agréable, un site plus cohérent</a:t>
            </a:r>
          </a:p>
        </p:txBody>
      </p:sp>
    </p:spTree>
    <p:extLst>
      <p:ext uri="{BB962C8B-B14F-4D97-AF65-F5344CB8AC3E}">
        <p14:creationId xmlns:p14="http://schemas.microsoft.com/office/powerpoint/2010/main" val="935749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976437" y="4002833"/>
            <a:ext cx="2079003" cy="475861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055440" y="4096092"/>
            <a:ext cx="983160" cy="144672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DC511EE-C6A4-ADAC-7767-75859112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94"/>
          <a:stretch/>
        </p:blipFill>
        <p:spPr>
          <a:xfrm>
            <a:off x="4038600" y="1292628"/>
            <a:ext cx="7988560" cy="3397162"/>
          </a:xfrm>
          <a:prstGeom prst="rect">
            <a:avLst/>
          </a:prstGeom>
          <a:ln w="28575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814A8F-535E-1C7B-0418-AA7EB4930ED8}"/>
              </a:ext>
            </a:extLst>
          </p:cNvPr>
          <p:cNvSpPr/>
          <p:nvPr/>
        </p:nvSpPr>
        <p:spPr>
          <a:xfrm>
            <a:off x="6540498" y="5085279"/>
            <a:ext cx="2590801" cy="875582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obtenir plus de fonctionnalités si nécessaire. Certains sont gratuits, les autres sont payants</a:t>
            </a:r>
          </a:p>
        </p:txBody>
      </p:sp>
    </p:spTree>
    <p:extLst>
      <p:ext uri="{BB962C8B-B14F-4D97-AF65-F5344CB8AC3E}">
        <p14:creationId xmlns:p14="http://schemas.microsoft.com/office/powerpoint/2010/main" val="2579282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838200" y="4432042"/>
            <a:ext cx="2217240" cy="449894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055440" y="4590614"/>
            <a:ext cx="983160" cy="6637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7D23AB7-3613-1EA9-A0F5-F85A287A6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21764"/>
            <a:ext cx="6668431" cy="4734586"/>
          </a:xfrm>
          <a:prstGeom prst="rect">
            <a:avLst/>
          </a:prstGeom>
          <a:ln w="28575"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2724919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 	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976437" y="5011332"/>
            <a:ext cx="1393539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369976" y="4506686"/>
            <a:ext cx="1825651" cy="687209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B413B67-B9D1-DC74-F236-022E6411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627" y="1275274"/>
            <a:ext cx="3334215" cy="4972744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47E7E2-8D1F-5659-FAA5-8150D39B8F0E}"/>
              </a:ext>
            </a:extLst>
          </p:cNvPr>
          <p:cNvSpPr/>
          <p:nvPr/>
        </p:nvSpPr>
        <p:spPr>
          <a:xfrm>
            <a:off x="8408955" y="2858424"/>
            <a:ext cx="2438402" cy="1395152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Connectez vos comptes de réseaux sociaux pour importer leurs publications automatiquement dans votre site internet</a:t>
            </a:r>
          </a:p>
        </p:txBody>
      </p:sp>
    </p:spTree>
    <p:extLst>
      <p:ext uri="{BB962C8B-B14F-4D97-AF65-F5344CB8AC3E}">
        <p14:creationId xmlns:p14="http://schemas.microsoft.com/office/powerpoint/2010/main" val="21894273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E2BC6-D5BC-C58E-E3E9-2561B923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25"/>
          <a:stretch/>
        </p:blipFill>
        <p:spPr>
          <a:xfrm>
            <a:off x="976437" y="1130391"/>
            <a:ext cx="2435290" cy="544883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5761F45-9882-7ED7-2B97-D7D533696B57}"/>
              </a:ext>
            </a:extLst>
          </p:cNvPr>
          <p:cNvSpPr/>
          <p:nvPr/>
        </p:nvSpPr>
        <p:spPr>
          <a:xfrm>
            <a:off x="838201" y="5461070"/>
            <a:ext cx="2573526" cy="521308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5EBC5C-4A11-CE52-56A4-949E5D39D6E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411727" y="5318823"/>
            <a:ext cx="774244" cy="402901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AFFC6DB-9512-6402-D36E-54B3D3BBB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71" y="1190135"/>
            <a:ext cx="3820058" cy="4848902"/>
          </a:xfrm>
          <a:prstGeom prst="rect">
            <a:avLst/>
          </a:prstGeom>
          <a:ln w="38100">
            <a:solidFill>
              <a:srgbClr val="008037"/>
            </a:solidFill>
          </a:ln>
        </p:spPr>
      </p:pic>
    </p:spTree>
    <p:extLst>
      <p:ext uri="{BB962C8B-B14F-4D97-AF65-F5344CB8AC3E}">
        <p14:creationId xmlns:p14="http://schemas.microsoft.com/office/powerpoint/2010/main" val="2420497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923600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D1C0AA-E8F6-7551-528F-C028C8157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1" y="107050"/>
            <a:ext cx="2957804" cy="7870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968571-0DBF-7749-AA26-C69ECFEC2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5440"/>
            <a:ext cx="12192000" cy="570256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117940A-EA09-248B-80F9-4BD2F4F0B51E}"/>
              </a:ext>
            </a:extLst>
          </p:cNvPr>
          <p:cNvSpPr/>
          <p:nvPr/>
        </p:nvSpPr>
        <p:spPr>
          <a:xfrm>
            <a:off x="10699869" y="1819480"/>
            <a:ext cx="1492131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625C29F-036E-043D-5C31-645F968DFBA5}"/>
              </a:ext>
            </a:extLst>
          </p:cNvPr>
          <p:cNvSpPr/>
          <p:nvPr/>
        </p:nvSpPr>
        <p:spPr>
          <a:xfrm>
            <a:off x="11747241" y="1157310"/>
            <a:ext cx="363894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DDC2B-A445-FB2C-2784-C62DFFE6E315}"/>
              </a:ext>
            </a:extLst>
          </p:cNvPr>
          <p:cNvSpPr/>
          <p:nvPr/>
        </p:nvSpPr>
        <p:spPr>
          <a:xfrm>
            <a:off x="10218574" y="131189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Accès à votre compte sur </a:t>
            </a:r>
            <a:r>
              <a:rPr lang="fr-FR" sz="1400" dirty="0" err="1">
                <a:solidFill>
                  <a:schemeClr val="tx1"/>
                </a:solidFill>
              </a:rPr>
              <a:t>wix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B866F30-4560-9A4D-49CA-377A1B3B8582}"/>
              </a:ext>
            </a:extLst>
          </p:cNvPr>
          <p:cNvCxnSpPr>
            <a:cxnSpLocks/>
            <a:stCxn id="3" idx="0"/>
            <a:endCxn id="8" idx="2"/>
          </p:cNvCxnSpPr>
          <p:nvPr/>
        </p:nvCxnSpPr>
        <p:spPr>
          <a:xfrm flipH="1" flipV="1">
            <a:off x="11073881" y="830985"/>
            <a:ext cx="855307" cy="32632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46897FB-CC52-81ED-8921-E4F4E2D7FECC}"/>
              </a:ext>
            </a:extLst>
          </p:cNvPr>
          <p:cNvSpPr/>
          <p:nvPr/>
        </p:nvSpPr>
        <p:spPr>
          <a:xfrm>
            <a:off x="727788" y="1120104"/>
            <a:ext cx="1235458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8AE902-D54F-C4B7-C0C2-BF866873DE6F}"/>
              </a:ext>
            </a:extLst>
          </p:cNvPr>
          <p:cNvSpPr/>
          <p:nvPr/>
        </p:nvSpPr>
        <p:spPr>
          <a:xfrm>
            <a:off x="139700" y="93983"/>
            <a:ext cx="1641599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choisir quel site modifier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A1B60AD-66C5-7799-A662-A0C0F667FA6D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H="1" flipV="1">
            <a:off x="960500" y="793779"/>
            <a:ext cx="385017" cy="326325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6043F46-DB9A-1EC7-8A95-43CC30909221}"/>
              </a:ext>
            </a:extLst>
          </p:cNvPr>
          <p:cNvSpPr/>
          <p:nvPr/>
        </p:nvSpPr>
        <p:spPr>
          <a:xfrm>
            <a:off x="5463635" y="1155440"/>
            <a:ext cx="974488" cy="365125"/>
          </a:xfrm>
          <a:prstGeom prst="ellipse">
            <a:avLst/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91D71-5338-5E5D-B2AA-9D4E4A662737}"/>
              </a:ext>
            </a:extLst>
          </p:cNvPr>
          <p:cNvSpPr/>
          <p:nvPr/>
        </p:nvSpPr>
        <p:spPr>
          <a:xfrm>
            <a:off x="7009611" y="1662090"/>
            <a:ext cx="1710614" cy="1244395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passer sur un </a:t>
            </a:r>
            <a:r>
              <a:rPr lang="fr-FR" sz="1400" b="1" dirty="0">
                <a:solidFill>
                  <a:srgbClr val="008037"/>
                </a:solidFill>
              </a:rPr>
              <a:t>compte premium </a:t>
            </a:r>
            <a:r>
              <a:rPr lang="fr-FR" sz="1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✔ accès à un « vrai » nom de domaine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✔ Stop la publicité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AEEFB8-D12A-E601-0179-6C42788B5D4C}"/>
              </a:ext>
            </a:extLst>
          </p:cNvPr>
          <p:cNvCxnSpPr>
            <a:cxnSpLocks/>
          </p:cNvCxnSpPr>
          <p:nvPr/>
        </p:nvCxnSpPr>
        <p:spPr>
          <a:xfrm flipH="1" flipV="1">
            <a:off x="6444726" y="1381728"/>
            <a:ext cx="827638" cy="280362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89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Bon à savoir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94D-7374-4885-8E48-222A13CDC27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C80C58-53CE-AA47-158A-2FA4D6AA21D9}"/>
              </a:ext>
            </a:extLst>
          </p:cNvPr>
          <p:cNvSpPr txBox="1"/>
          <p:nvPr/>
        </p:nvSpPr>
        <p:spPr>
          <a:xfrm>
            <a:off x="1205345" y="875622"/>
            <a:ext cx="9781309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Voici une liste de bonnes pratiques quand on crée son site internet :</a:t>
            </a:r>
          </a:p>
          <a:p>
            <a:r>
              <a:rPr lang="fr-FR" sz="3200" dirty="0"/>
              <a:t>👉 </a:t>
            </a:r>
            <a:r>
              <a:rPr lang="fr-FR" sz="3200" b="1" dirty="0">
                <a:solidFill>
                  <a:srgbClr val="008037"/>
                </a:solidFill>
              </a:rPr>
              <a:t>Site clair et aéré  </a:t>
            </a:r>
          </a:p>
          <a:p>
            <a:r>
              <a:rPr lang="fr-FR" sz="3200" b="1" dirty="0">
                <a:solidFill>
                  <a:srgbClr val="008037"/>
                </a:solidFill>
              </a:rPr>
              <a:t>	</a:t>
            </a:r>
            <a:r>
              <a:rPr lang="fr-FR" sz="3200" dirty="0"/>
              <a:t>=&gt;</a:t>
            </a:r>
            <a:r>
              <a:rPr lang="fr-FR" sz="3200" b="1" dirty="0">
                <a:solidFill>
                  <a:srgbClr val="008037"/>
                </a:solidFill>
              </a:rPr>
              <a:t> </a:t>
            </a:r>
            <a:r>
              <a:rPr lang="fr-FR" sz="2500" dirty="0"/>
              <a:t>Éviter de surcharger votre site internet :</a:t>
            </a:r>
            <a:endParaRPr lang="fr-FR" sz="2500" dirty="0">
              <a:solidFill>
                <a:srgbClr val="008037"/>
              </a:solidFill>
            </a:endParaRPr>
          </a:p>
          <a:p>
            <a:r>
              <a:rPr lang="fr-FR" sz="3200" dirty="0"/>
              <a:t>	</a:t>
            </a:r>
            <a:r>
              <a:rPr lang="fr-FR" sz="2000" i="1" dirty="0"/>
              <a:t>photos légères (max 300Mo, pas d’animations, pas de musique, lien vidéo via </a:t>
            </a:r>
            <a:r>
              <a:rPr lang="fr-FR" sz="2000" i="1" dirty="0" err="1"/>
              <a:t>youtube</a:t>
            </a:r>
            <a:r>
              <a:rPr lang="fr-FR" sz="2000" i="1" dirty="0"/>
              <a:t> ou </a:t>
            </a:r>
            <a:r>
              <a:rPr lang="fr-FR" sz="2000" i="1" dirty="0" err="1"/>
              <a:t>viméo</a:t>
            </a:r>
            <a:r>
              <a:rPr lang="fr-FR" sz="2000" i="1" dirty="0"/>
              <a:t>…)</a:t>
            </a:r>
          </a:p>
          <a:p>
            <a:r>
              <a:rPr lang="fr-FR" sz="2000" i="1" dirty="0"/>
              <a:t>	Utiliser une police simple et lisible facilement</a:t>
            </a:r>
          </a:p>
          <a:p>
            <a:r>
              <a:rPr lang="fr-FR" sz="2500" dirty="0"/>
              <a:t>	=&gt; aérer les sections, on a l’habitude de descendre sur les pages</a:t>
            </a:r>
            <a:r>
              <a:rPr lang="fr-FR" sz="2500" b="1" dirty="0">
                <a:solidFill>
                  <a:srgbClr val="008037"/>
                </a:solidFill>
              </a:rPr>
              <a:t> </a:t>
            </a:r>
          </a:p>
          <a:p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200" dirty="0"/>
              <a:t>👉 </a:t>
            </a:r>
            <a:r>
              <a:rPr lang="fr-FR" sz="3200" b="1" dirty="0">
                <a:solidFill>
                  <a:srgbClr val="008037"/>
                </a:solidFill>
              </a:rPr>
              <a:t>Penser à la version mobile</a:t>
            </a:r>
          </a:p>
          <a:p>
            <a:r>
              <a:rPr lang="fr-FR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Wix</a:t>
            </a:r>
            <a:r>
              <a:rPr lang="fr-F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n'est pas « responsive », il faut adapter manuellement l’affichage. On peu masquer des éléments pour alléger l’affichage. Le texte ne peut être modifier que sur la partie site internet.</a:t>
            </a:r>
            <a:r>
              <a:rPr lang="fr-FR" sz="20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32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Posons le cadre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659225" y="2982870"/>
            <a:ext cx="6820678" cy="1508105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🤔 Quelles règles de groupe sont importantes pour nous ?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1885-AAD8-4ECA-A4D0-EE0D8277B4A9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38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40C42-040D-D70C-F11C-F658C9F6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041853"/>
            <a:ext cx="10515600" cy="5218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fr-FR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Pour aider au référencement Google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2900" b="1" dirty="0"/>
              <a:t>Menus et pages &gt; paramètres </a:t>
            </a:r>
            <a:r>
              <a:rPr lang="fr-FR" sz="2900" i="1" dirty="0"/>
              <a:t>: </a:t>
            </a:r>
            <a:r>
              <a:rPr lang="fr-FR" sz="2600" i="1" dirty="0"/>
              <a:t>changer l’URL </a:t>
            </a:r>
          </a:p>
          <a:p>
            <a:pPr marL="0" indent="0">
              <a:buNone/>
            </a:pPr>
            <a:r>
              <a:rPr lang="fr-FR" sz="3600" i="1" dirty="0"/>
              <a:t>	</a:t>
            </a:r>
            <a:r>
              <a:rPr lang="fr-FR" sz="2900" b="1" dirty="0"/>
              <a:t>Description de la page : </a:t>
            </a:r>
            <a:r>
              <a:rPr lang="fr-FR" sz="2600" i="1" dirty="0"/>
              <a:t>Bien décrire ce qu’on va trouver dans la page, c’est ce qui apparaîtra dans les recherches google. Aide google à afficher les bonnes informations en cas de recherche sur ce thème</a:t>
            </a:r>
            <a:r>
              <a:rPr lang="fr-FR" sz="3600" i="1" dirty="0"/>
              <a:t>.</a:t>
            </a:r>
          </a:p>
          <a:p>
            <a:pPr marL="0" indent="0">
              <a:buNone/>
            </a:pPr>
            <a:r>
              <a:rPr lang="fr-FR" sz="3600" b="1" dirty="0"/>
              <a:t>	</a:t>
            </a:r>
            <a:r>
              <a:rPr lang="fr-FR" sz="2900" b="1" dirty="0"/>
              <a:t>Bien baliser les pages : </a:t>
            </a:r>
            <a:r>
              <a:rPr lang="fr-FR" sz="2600" i="1" dirty="0"/>
              <a:t>nommer les titres comme il faut, nommer les images, fichiers, avoir une cohérence dans les pages (même typographie, même style…)</a:t>
            </a:r>
          </a:p>
          <a:p>
            <a:pPr marL="0" indent="0">
              <a:buNone/>
            </a:pP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Penser à choisir l’affichage pour les réseaux sociaux</a:t>
            </a: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i="1" dirty="0"/>
              <a:t>À modifier dans les paramètres « menus et pages »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77156-4E21-26CB-E77E-C189A1A7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E65-EBD6-475F-BE63-A17E6C387261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DF0-FFBD-36EA-3579-FE7AA1E0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91D90-9A42-8A88-D0DC-7AF9E65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60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F1C23-2EAA-8A22-715A-5B5E169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Bon à savoir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FF78ED-F8D6-DB4A-B96F-6CCF798AD5EB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22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61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EDF7-F2AD-4360-A4B5-18B279EEE248}" type="datetime1">
              <a:rPr lang="fr-FR" smtClean="0"/>
              <a:t>25/11/2022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3251727" y="2225975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F7CE40-9CE6-4FA7-B65C-537CAD4F0952}"/>
              </a:ext>
            </a:extLst>
          </p:cNvPr>
          <p:cNvSpPr txBox="1"/>
          <p:nvPr/>
        </p:nvSpPr>
        <p:spPr>
          <a:xfrm>
            <a:off x="3318226" y="3227695"/>
            <a:ext cx="57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🔧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51727" y="2223026"/>
            <a:ext cx="53588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r>
              <a:rPr lang="fr-FR" sz="2800" dirty="0"/>
              <a:t>Comment ça va ?</a:t>
            </a:r>
          </a:p>
          <a:p>
            <a:pPr algn="ctr"/>
            <a:endParaRPr lang="fr-FR" sz="2800" b="1" dirty="0"/>
          </a:p>
          <a:p>
            <a:r>
              <a:rPr lang="fr-FR" sz="2800" b="1" dirty="0"/>
              <a:t>      </a:t>
            </a:r>
            <a:r>
              <a:rPr lang="fr-FR" sz="2800" dirty="0"/>
              <a:t>Présentation de vos avancées</a:t>
            </a:r>
          </a:p>
          <a:p>
            <a:endParaRPr lang="fr-FR" sz="2800" dirty="0"/>
          </a:p>
          <a:p>
            <a:r>
              <a:rPr lang="fr-FR" sz="2800" dirty="0"/>
              <a:t>📚 Organigramme ? </a:t>
            </a:r>
          </a:p>
          <a:p>
            <a:endParaRPr lang="fr-FR" sz="2800" dirty="0"/>
          </a:p>
          <a:p>
            <a:r>
              <a:rPr lang="fr-FR" sz="2800" dirty="0"/>
              <a:t>🌐 Développons !	</a:t>
            </a:r>
          </a:p>
          <a:p>
            <a:r>
              <a:rPr lang="fr-FR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176133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40C42-040D-D70C-F11C-F658C9F6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041853"/>
            <a:ext cx="10515600" cy="5218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fr-FR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Pour télécharger des photos libres de droit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Unsplash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https://unsplash.com/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Pixabay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https://pixabay.com/fr/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Freepik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https://fr.freepik.com/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Webinar sur comment créer son site sur </a:t>
            </a:r>
            <a:r>
              <a:rPr lang="fr-FR" sz="4100" b="1" dirty="0" err="1">
                <a:solidFill>
                  <a:srgbClr val="008037"/>
                </a:solidFill>
              </a:rPr>
              <a:t>wix</a:t>
            </a:r>
            <a:r>
              <a:rPr lang="fr-FR" sz="4100" b="1" dirty="0">
                <a:solidFill>
                  <a:srgbClr val="008037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bit.ly/tuto-</a:t>
            </a:r>
            <a:r>
              <a:rPr lang="fr-F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wix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77156-4E21-26CB-E77E-C189A1A7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E65-EBD6-475F-BE63-A17E6C387261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DF0-FFBD-36EA-3579-FE7AA1E0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91D90-9A42-8A88-D0DC-7AF9E65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F1C23-2EAA-8A22-715A-5B5E169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Bon à savoir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FF78ED-F8D6-DB4A-B96F-6CCF798AD5EB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52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8037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Et à très bientôt !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BC6C-AF09-4947-B1B6-A569625FC56E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40924B-68C1-3275-AD6F-9150F29E4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40" y="3821955"/>
            <a:ext cx="3852862" cy="9715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B58B4D-2EBD-2DBA-9EB9-F47C0970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54" y="3629857"/>
            <a:ext cx="3682482" cy="20713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41" y="2187685"/>
            <a:ext cx="2957804" cy="7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8" y="2198709"/>
            <a:ext cx="2957804" cy="7870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6A5CC1-973D-AF0B-A17B-DEDC00AD0C7A}"/>
              </a:ext>
            </a:extLst>
          </p:cNvPr>
          <p:cNvSpPr/>
          <p:nvPr/>
        </p:nvSpPr>
        <p:spPr>
          <a:xfrm>
            <a:off x="344713" y="2751691"/>
            <a:ext cx="335098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Principe du site :</a:t>
            </a:r>
          </a:p>
        </p:txBody>
      </p:sp>
    </p:spTree>
    <p:extLst>
      <p:ext uri="{BB962C8B-B14F-4D97-AF65-F5344CB8AC3E}">
        <p14:creationId xmlns:p14="http://schemas.microsoft.com/office/powerpoint/2010/main" val="28872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F094-F7FC-4813-B358-8C71AF065D28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site internet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F066DB-AB9F-CEE5-0ABF-35FC21B06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8" y="2198709"/>
            <a:ext cx="2957804" cy="78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115510-6685-90E1-33DA-535268289810}"/>
              </a:ext>
            </a:extLst>
          </p:cNvPr>
          <p:cNvSpPr/>
          <p:nvPr/>
        </p:nvSpPr>
        <p:spPr>
          <a:xfrm>
            <a:off x="1871433" y="4519662"/>
            <a:ext cx="1710614" cy="699796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WYSIWYG*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41F1EE-5FF9-AB8F-C4BD-B488651BF223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2020207" y="3701448"/>
            <a:ext cx="706533" cy="818214"/>
          </a:xfrm>
          <a:prstGeom prst="straightConnector1">
            <a:avLst/>
          </a:prstGeom>
          <a:ln w="381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A5CC1-973D-AF0B-A17B-DEDC00AD0C7A}"/>
              </a:ext>
            </a:extLst>
          </p:cNvPr>
          <p:cNvSpPr/>
          <p:nvPr/>
        </p:nvSpPr>
        <p:spPr>
          <a:xfrm>
            <a:off x="344713" y="2751691"/>
            <a:ext cx="3350987" cy="949757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Principe du site :</a:t>
            </a:r>
          </a:p>
        </p:txBody>
      </p:sp>
    </p:spTree>
    <p:extLst>
      <p:ext uri="{BB962C8B-B14F-4D97-AF65-F5344CB8AC3E}">
        <p14:creationId xmlns:p14="http://schemas.microsoft.com/office/powerpoint/2010/main" val="3710082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2271</Words>
  <Application>Microsoft Office PowerPoint</Application>
  <PresentationFormat>Grand écran</PresentationFormat>
  <Paragraphs>529</Paragraphs>
  <Slides>63</Slides>
  <Notes>60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Thème Office</vt:lpstr>
      <vt:lpstr>Bienvenue à l’atelier  « Création d’un site internet »</vt:lpstr>
      <vt:lpstr>Tout un programme !</vt:lpstr>
      <vt:lpstr>Tout un programme !</vt:lpstr>
      <vt:lpstr>Faisons connaissance</vt:lpstr>
      <vt:lpstr>Parlez-nous de vous !</vt:lpstr>
      <vt:lpstr>Posons le cadre</vt:lpstr>
      <vt:lpstr>🔧 Les différents outils</vt:lpstr>
      <vt:lpstr>🔧 Les différents outils</vt:lpstr>
      <vt:lpstr>🔧 Les différents outils</vt:lpstr>
      <vt:lpstr>🔧 Les différents outils</vt:lpstr>
      <vt:lpstr>🔧 Les différents outils</vt:lpstr>
      <vt:lpstr>🔧 Les différents outils</vt:lpstr>
      <vt:lpstr>Posons le cadre</vt:lpstr>
      <vt:lpstr>📚 Organigramme</vt:lpstr>
      <vt:lpstr>📚 Organigramme</vt:lpstr>
      <vt:lpstr>📚 Organigramme</vt:lpstr>
      <vt:lpstr>📚 Organigramme</vt:lpstr>
      <vt:lpstr>📚 Organigramme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Nom de domaine</vt:lpstr>
      <vt:lpstr>🌐 On se lance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📖 Page d’accueil </vt:lpstr>
      <vt:lpstr>📖 Page d’accueil </vt:lpstr>
      <vt:lpstr>📖 Page d’accueil </vt:lpstr>
      <vt:lpstr>📖 Exemple de page d’accueil</vt:lpstr>
      <vt:lpstr>📖 Éléments de page</vt:lpstr>
      <vt:lpstr>📖 Page d’accueil </vt:lpstr>
      <vt:lpstr>🤓 WYSIWYG</vt:lpstr>
      <vt:lpstr>🔧 Outils </vt:lpstr>
      <vt:lpstr>🔧 Outils</vt:lpstr>
      <vt:lpstr>🔧 Outils  </vt:lpstr>
      <vt:lpstr>🔧 Outils</vt:lpstr>
      <vt:lpstr>🔧 Outils</vt:lpstr>
      <vt:lpstr>🔧 Outils</vt:lpstr>
      <vt:lpstr>🔧 Outils  </vt:lpstr>
      <vt:lpstr>🔧 Outils</vt:lpstr>
      <vt:lpstr>Présentation PowerPoint</vt:lpstr>
      <vt:lpstr>💡 Bon à savoir</vt:lpstr>
      <vt:lpstr>💡 Bon à savoir</vt:lpstr>
      <vt:lpstr>Tout un programme !</vt:lpstr>
      <vt:lpstr>💡 Bon à savoir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47</cp:revision>
  <cp:lastPrinted>2022-01-08T13:47:22Z</cp:lastPrinted>
  <dcterms:created xsi:type="dcterms:W3CDTF">2021-12-15T13:49:53Z</dcterms:created>
  <dcterms:modified xsi:type="dcterms:W3CDTF">2022-11-25T12:05:08Z</dcterms:modified>
</cp:coreProperties>
</file>